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15"/>
  </p:notesMasterIdLst>
  <p:sldIdLst>
    <p:sldId id="319" r:id="rId3"/>
    <p:sldId id="327" r:id="rId4"/>
    <p:sldId id="328" r:id="rId5"/>
    <p:sldId id="325" r:id="rId6"/>
    <p:sldId id="336" r:id="rId7"/>
    <p:sldId id="337" r:id="rId8"/>
    <p:sldId id="342" r:id="rId9"/>
    <p:sldId id="329" r:id="rId10"/>
    <p:sldId id="332" r:id="rId11"/>
    <p:sldId id="333" r:id="rId12"/>
    <p:sldId id="339" r:id="rId13"/>
    <p:sldId id="326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6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1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EB424-8E2D-4AB3-814B-09BE9A2595D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F1CAE-DC2D-46D4-9722-05973999C5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83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808038"/>
            <a:ext cx="5391150" cy="4043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3FD98-CD5B-4ADD-8DA6-FE36A8C66EA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1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1CAE-DC2D-46D4-9722-05973999C5E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5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updating of the contents of the website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F1CAE-DC2D-46D4-9722-05973999C5E9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44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>
            <a:extLst>
              <a:ext uri="{FF2B5EF4-FFF2-40B4-BE49-F238E27FC236}">
                <a16:creationId xmlns:a16="http://schemas.microsoft.com/office/drawing/2014/main" id="{2A3E88ED-5531-4F50-9BA2-4D8A17738F10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 b="18671"/>
          <a:stretch/>
        </p:blipFill>
        <p:spPr>
          <a:xfrm>
            <a:off x="4864" y="2"/>
            <a:ext cx="7543165" cy="6850163"/>
          </a:xfrm>
          <a:prstGeom prst="rect">
            <a:avLst/>
          </a:prstGeom>
        </p:spPr>
      </p:pic>
      <p:pic>
        <p:nvPicPr>
          <p:cNvPr id="4" name="0 Imagen">
            <a:extLst>
              <a:ext uri="{FF2B5EF4-FFF2-40B4-BE49-F238E27FC236}">
                <a16:creationId xmlns:a16="http://schemas.microsoft.com/office/drawing/2014/main" id="{51885029-47E2-4697-B5B8-E97EFD7724B9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29" y="116631"/>
            <a:ext cx="2880995" cy="1069975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41861D8C-4DCC-6106-43F8-E87128A0642C}"/>
              </a:ext>
            </a:extLst>
          </p:cNvPr>
          <p:cNvGrpSpPr/>
          <p:nvPr userDrawn="1"/>
        </p:nvGrpSpPr>
        <p:grpSpPr>
          <a:xfrm>
            <a:off x="4350402" y="6251551"/>
            <a:ext cx="4582702" cy="474183"/>
            <a:chOff x="4798066" y="6266541"/>
            <a:chExt cx="4582702" cy="474183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CE8E901-F848-1591-B592-2190358A54ED}"/>
                </a:ext>
              </a:extLst>
            </p:cNvPr>
            <p:cNvSpPr/>
            <p:nvPr/>
          </p:nvSpPr>
          <p:spPr>
            <a:xfrm>
              <a:off x="6855950" y="6266541"/>
              <a:ext cx="25248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sz="2000" kern="0" spc="50" dirty="0">
                  <a:ln w="3175">
                    <a:noFill/>
                  </a:ln>
                  <a:solidFill>
                    <a:srgbClr val="7E89A8"/>
                  </a:solidFill>
                  <a:latin typeface="AvantGarde Bk BT"/>
                  <a:cs typeface="Times New Roman" panose="02020603050405020304" pitchFamily="18" charset="0"/>
                </a:rPr>
                <a:t>-</a:t>
              </a:r>
              <a:r>
                <a:rPr lang="es-ES" sz="1400" kern="0" spc="50" dirty="0">
                  <a:ln w="3175">
                    <a:noFill/>
                  </a:ln>
                  <a:solidFill>
                    <a:srgbClr val="7E89A8"/>
                  </a:solidFill>
                  <a:latin typeface="AvantGarde Bk BT"/>
                  <a:cs typeface="Times New Roman" panose="02020603050405020304" pitchFamily="18" charset="0"/>
                </a:rPr>
                <a:t>  EUROSAI Secretariat</a:t>
              </a:r>
            </a:p>
          </p:txBody>
        </p:sp>
        <p:pic>
          <p:nvPicPr>
            <p:cNvPr id="8" name="Imagen 7" descr="Texto&#10;&#10;Descripción generada automáticamente">
              <a:extLst>
                <a:ext uri="{FF2B5EF4-FFF2-40B4-BE49-F238E27FC236}">
                  <a16:creationId xmlns:a16="http://schemas.microsoft.com/office/drawing/2014/main" id="{27A91392-6F27-2AB2-4702-5DB205B5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91" t="36329" r="10644" b="38149"/>
            <a:stretch/>
          </p:blipFill>
          <p:spPr>
            <a:xfrm>
              <a:off x="4798066" y="6308106"/>
              <a:ext cx="2648779" cy="432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082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50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>
            <a:extLst>
              <a:ext uri="{FF2B5EF4-FFF2-40B4-BE49-F238E27FC236}">
                <a16:creationId xmlns:a16="http://schemas.microsoft.com/office/drawing/2014/main" id="{2A3E88ED-5531-4F50-9BA2-4D8A17738F10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8" b="18671"/>
          <a:stretch/>
        </p:blipFill>
        <p:spPr>
          <a:xfrm>
            <a:off x="4864" y="2"/>
            <a:ext cx="7543165" cy="68501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8260104-13C6-4DC5-9E7E-E27718DC78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75" y="116632"/>
            <a:ext cx="2743207" cy="10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73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1984" y="6356351"/>
            <a:ext cx="643365" cy="365125"/>
          </a:xfrm>
        </p:spPr>
        <p:txBody>
          <a:bodyPr/>
          <a:lstStyle>
            <a:lvl1pPr>
              <a:defRPr lang="en-US" sz="1200" kern="0" spc="51" dirty="0" smtClean="0">
                <a:ln w="3175">
                  <a:noFill/>
                </a:ln>
                <a:solidFill>
                  <a:srgbClr val="7E89A8"/>
                </a:solidFill>
                <a:latin typeface="AvantGarde Bk BT"/>
                <a:ea typeface="+mn-ea"/>
                <a:cs typeface="Times New Roman" panose="02020603050405020304" pitchFamily="18" charset="0"/>
              </a:defRPr>
            </a:lvl1pPr>
          </a:lstStyle>
          <a:p>
            <a:fld id="{B54B1FDD-11C7-4DDC-8BAD-6E79D4283405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6 Imagen">
            <a:extLst>
              <a:ext uri="{FF2B5EF4-FFF2-40B4-BE49-F238E27FC236}">
                <a16:creationId xmlns:a16="http://schemas.microsoft.com/office/drawing/2014/main" id="{92167637-75D1-4BD9-B08B-2C3692961D56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4205" r="57579" b="45797"/>
          <a:stretch/>
        </p:blipFill>
        <p:spPr>
          <a:xfrm>
            <a:off x="0" y="4221088"/>
            <a:ext cx="1495655" cy="26642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D57B9C-04F5-4B2A-A802-86985C2B0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75" y="108996"/>
            <a:ext cx="643364" cy="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9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3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975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725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081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352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261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4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71984" y="6356351"/>
            <a:ext cx="643365" cy="365125"/>
          </a:xfrm>
        </p:spPr>
        <p:txBody>
          <a:bodyPr/>
          <a:lstStyle>
            <a:lvl1pPr>
              <a:defRPr lang="en-US" sz="1200" kern="0" spc="51" dirty="0" smtClean="0">
                <a:ln w="3175">
                  <a:noFill/>
                </a:ln>
                <a:solidFill>
                  <a:srgbClr val="7E89A8"/>
                </a:solidFill>
                <a:latin typeface="AvantGarde Bk BT"/>
                <a:ea typeface="+mn-ea"/>
                <a:cs typeface="Times New Roman" panose="02020603050405020304" pitchFamily="18" charset="0"/>
              </a:defRPr>
            </a:lvl1pPr>
          </a:lstStyle>
          <a:p>
            <a:fld id="{B54B1FDD-11C7-4DDC-8BAD-6E79D4283405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7" name="6 Imagen">
            <a:extLst>
              <a:ext uri="{FF2B5EF4-FFF2-40B4-BE49-F238E27FC236}">
                <a16:creationId xmlns:a16="http://schemas.microsoft.com/office/drawing/2014/main" id="{92167637-75D1-4BD9-B08B-2C3692961D56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4205" r="57579" b="45797"/>
          <a:stretch/>
        </p:blipFill>
        <p:spPr>
          <a:xfrm>
            <a:off x="0" y="4221088"/>
            <a:ext cx="1495655" cy="266429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D57B9C-04F5-4B2A-A802-86985C2B02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475" y="108996"/>
            <a:ext cx="643364" cy="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11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96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68264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9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648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83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24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305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0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39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1FDD-11C7-4DDC-8BAD-6E79D42834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34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hyperlink" Target="http://www.eurosai2021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intosaidonor.org/outreach/newsletters/communications-package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901149" y="4869160"/>
            <a:ext cx="3091392" cy="1200258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84" normalizeH="0" baseline="0" noProof="0" dirty="0">
                <a:ln w="3175"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itchFamily="34" charset="0"/>
              </a:rPr>
              <a:t>50 Governing Board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84" normalizeH="0" baseline="0" noProof="0" dirty="0">
                <a:ln w="3175"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itchFamily="34" charset="0"/>
              </a:rPr>
              <a:t>Item  13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84" normalizeH="0" baseline="0" noProof="0" dirty="0">
                <a:ln w="3175"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 Light" panose="020F0302020204030204"/>
                <a:ea typeface="+mn-ea"/>
                <a:cs typeface="Segoe UI" pitchFamily="34" charset="0"/>
              </a:rPr>
              <a:t>Jūrmala, (Latvia), June 2019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-84" normalizeH="0" baseline="0" noProof="0" dirty="0">
              <a:ln w="3175">
                <a:noFill/>
              </a:ln>
              <a:solidFill>
                <a:srgbClr val="E7E6E6"/>
              </a:solidFill>
              <a:effectLst/>
              <a:uLnTx/>
              <a:uFillTx/>
              <a:latin typeface="Calibri Light" panose="020F0302020204030204"/>
              <a:ea typeface="+mn-ea"/>
              <a:cs typeface="Segoe UI" pitchFamily="34" charset="0"/>
            </a:endParaRPr>
          </a:p>
        </p:txBody>
      </p:sp>
      <p:sp>
        <p:nvSpPr>
          <p:cNvPr id="8" name="Create txt"/>
          <p:cNvSpPr txBox="1"/>
          <p:nvPr/>
        </p:nvSpPr>
        <p:spPr>
          <a:xfrm>
            <a:off x="3711921" y="3122791"/>
            <a:ext cx="5280620" cy="604579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68444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41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84" normalizeH="0" baseline="0" noProof="0" dirty="0">
                <a:ln w="3175">
                  <a:noFill/>
                </a:ln>
                <a:gradFill>
                  <a:gsLst>
                    <a:gs pos="125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Calibri Light" panose="020F0302020204030204"/>
                <a:ea typeface="+mn-ea"/>
                <a:cs typeface="Segoe UI" pitchFamily="34" charset="0"/>
              </a:rPr>
              <a:t>Thank you for your attention!  </a:t>
            </a:r>
          </a:p>
        </p:txBody>
      </p:sp>
      <p:pic>
        <p:nvPicPr>
          <p:cNvPr id="10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529" y="116631"/>
            <a:ext cx="2880995" cy="1069975"/>
          </a:xfrm>
          <a:prstGeom prst="rect">
            <a:avLst/>
          </a:prstGeom>
        </p:spPr>
      </p:pic>
      <p:grpSp>
        <p:nvGrpSpPr>
          <p:cNvPr id="16" name="15 Grupo"/>
          <p:cNvGrpSpPr/>
          <p:nvPr/>
        </p:nvGrpSpPr>
        <p:grpSpPr>
          <a:xfrm>
            <a:off x="4121674" y="6321749"/>
            <a:ext cx="4866850" cy="537466"/>
            <a:chOff x="313200" y="6342066"/>
            <a:chExt cx="4866850" cy="537466"/>
          </a:xfrm>
        </p:grpSpPr>
        <p:sp>
          <p:nvSpPr>
            <p:cNvPr id="17" name="16 CuadroTexto"/>
            <p:cNvSpPr txBox="1"/>
            <p:nvPr userDrawn="1"/>
          </p:nvSpPr>
          <p:spPr>
            <a:xfrm>
              <a:off x="313200" y="6484616"/>
              <a:ext cx="48668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rPr>
                <a:t>         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" panose="020F0502020204030204" pitchFamily="34" charset="0"/>
                </a:rPr>
                <a:t>Tribunal de Cuentas de España – EUROSAI Secretariat</a:t>
              </a:r>
            </a:p>
          </p:txBody>
        </p:sp>
        <p:pic>
          <p:nvPicPr>
            <p:cNvPr id="18" name="Picture 2" descr="\\datos-trib\Departamentos\PRESITC\RINTER\LOGOS y PLANTILLAS\LOGOS TCU\Logo5 copia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28" y="6342066"/>
              <a:ext cx="537466" cy="537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2 Conector recto">
            <a:extLst>
              <a:ext uri="{FF2B5EF4-FFF2-40B4-BE49-F238E27FC236}">
                <a16:creationId xmlns:a16="http://schemas.microsoft.com/office/drawing/2014/main" id="{AC78D666-0A47-439F-B5EA-717BDE1062E3}"/>
              </a:ext>
            </a:extLst>
          </p:cNvPr>
          <p:cNvCxnSpPr>
            <a:cxnSpLocks/>
          </p:cNvCxnSpPr>
          <p:nvPr/>
        </p:nvCxnSpPr>
        <p:spPr>
          <a:xfrm>
            <a:off x="2771800" y="6358503"/>
            <a:ext cx="612068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0 Imagen">
            <a:extLst>
              <a:ext uri="{FF2B5EF4-FFF2-40B4-BE49-F238E27FC236}">
                <a16:creationId xmlns:a16="http://schemas.microsoft.com/office/drawing/2014/main" id="{B225CCE3-C0F6-4CC4-92F4-72C0953C5B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00" y="115200"/>
            <a:ext cx="2880995" cy="10699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81B8604-DEC5-4240-9BEC-DFC6CB7065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396534" cy="6873278"/>
          </a:xfrm>
          <a:prstGeom prst="rect">
            <a:avLst/>
          </a:prstGeom>
        </p:spPr>
      </p:pic>
      <p:sp>
        <p:nvSpPr>
          <p:cNvPr id="15" name="Create txt">
            <a:extLst>
              <a:ext uri="{FF2B5EF4-FFF2-40B4-BE49-F238E27FC236}">
                <a16:creationId xmlns:a16="http://schemas.microsoft.com/office/drawing/2014/main" id="{BE5E6B71-32EA-4221-9076-5AC5552E9E4A}"/>
              </a:ext>
            </a:extLst>
          </p:cNvPr>
          <p:cNvSpPr txBox="1"/>
          <p:nvPr/>
        </p:nvSpPr>
        <p:spPr>
          <a:xfrm>
            <a:off x="3467219" y="1951520"/>
            <a:ext cx="5280620" cy="1220966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Calibri" panose="020F0502020204030204" pitchFamily="34" charset="0"/>
                <a:cs typeface="Times New Roman" panose="02020603050405020304" pitchFamily="18" charset="0"/>
              </a:rPr>
              <a:t>Item 5.3.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Calibri" panose="020F0502020204030204" pitchFamily="34" charset="0"/>
                <a:cs typeface="Times New Roman" panose="02020603050405020304" pitchFamily="18" charset="0"/>
              </a:rPr>
              <a:t>Communication Portfolio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9C9F12C-01B7-4FAB-8C2E-E6852168CD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274" y="116631"/>
            <a:ext cx="2743206" cy="1014986"/>
          </a:xfrm>
          <a:prstGeom prst="rect">
            <a:avLst/>
          </a:prstGeom>
        </p:spPr>
      </p:pic>
      <p:sp>
        <p:nvSpPr>
          <p:cNvPr id="2" name="10 Rectángulo">
            <a:extLst>
              <a:ext uri="{FF2B5EF4-FFF2-40B4-BE49-F238E27FC236}">
                <a16:creationId xmlns:a16="http://schemas.microsoft.com/office/drawing/2014/main" id="{925AAD50-DE5E-C77B-CF49-E68058E46940}"/>
              </a:ext>
            </a:extLst>
          </p:cNvPr>
          <p:cNvSpPr/>
          <p:nvPr/>
        </p:nvSpPr>
        <p:spPr>
          <a:xfrm>
            <a:off x="3946820" y="3984836"/>
            <a:ext cx="4404908" cy="646260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r"/>
            <a:r>
              <a:rPr lang="en-GB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58</a:t>
            </a:r>
            <a:r>
              <a:rPr lang="en-GB" kern="0" spc="50" baseline="3000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th</a:t>
            </a:r>
            <a:r>
              <a:rPr lang="en-GB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 EUROSAI Governing Board meeting</a:t>
            </a:r>
          </a:p>
          <a:p>
            <a:pPr algn="r"/>
            <a:r>
              <a:rPr lang="en-GB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Vilnius (Lithuania) 14 – 15 June 2023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54C3C51-1DA7-2BAA-FC7A-7007DD68C5DE}"/>
              </a:ext>
            </a:extLst>
          </p:cNvPr>
          <p:cNvGrpSpPr/>
          <p:nvPr/>
        </p:nvGrpSpPr>
        <p:grpSpPr>
          <a:xfrm>
            <a:off x="4480706" y="6281036"/>
            <a:ext cx="4582702" cy="474183"/>
            <a:chOff x="4798066" y="6266541"/>
            <a:chExt cx="4582702" cy="474183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013AA45-FEDC-54CE-C05E-EE9A5D2E3E7F}"/>
                </a:ext>
              </a:extLst>
            </p:cNvPr>
            <p:cNvSpPr/>
            <p:nvPr/>
          </p:nvSpPr>
          <p:spPr>
            <a:xfrm>
              <a:off x="6855950" y="6266541"/>
              <a:ext cx="25248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S" sz="2000" kern="0" spc="50" dirty="0">
                  <a:ln w="3175">
                    <a:noFill/>
                  </a:ln>
                  <a:solidFill>
                    <a:srgbClr val="7E89A8"/>
                  </a:solidFill>
                  <a:latin typeface="AvantGarde Bk BT"/>
                  <a:cs typeface="Times New Roman" panose="02020603050405020304" pitchFamily="18" charset="0"/>
                </a:rPr>
                <a:t>-</a:t>
              </a:r>
              <a:r>
                <a:rPr lang="es-ES" sz="1400" kern="0" spc="50" dirty="0">
                  <a:ln w="3175">
                    <a:noFill/>
                  </a:ln>
                  <a:solidFill>
                    <a:srgbClr val="7E89A8"/>
                  </a:solidFill>
                  <a:latin typeface="AvantGarde Bk BT"/>
                  <a:cs typeface="Times New Roman" panose="02020603050405020304" pitchFamily="18" charset="0"/>
                </a:rPr>
                <a:t>  EUROSAI Secretariat</a:t>
              </a:r>
            </a:p>
          </p:txBody>
        </p:sp>
        <p:pic>
          <p:nvPicPr>
            <p:cNvPr id="5" name="Imagen 4" descr="Texto&#10;&#10;Descripción generada automáticamente">
              <a:extLst>
                <a:ext uri="{FF2B5EF4-FFF2-40B4-BE49-F238E27FC236}">
                  <a16:creationId xmlns:a16="http://schemas.microsoft.com/office/drawing/2014/main" id="{CB95CC30-5335-567D-C2B4-543E011C1A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91" t="36329" r="10644" b="38149"/>
            <a:stretch/>
          </p:blipFill>
          <p:spPr>
            <a:xfrm>
              <a:off x="4798066" y="6308106"/>
              <a:ext cx="2648779" cy="432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49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reate txt">
            <a:extLst>
              <a:ext uri="{FF2B5EF4-FFF2-40B4-BE49-F238E27FC236}">
                <a16:creationId xmlns:a16="http://schemas.microsoft.com/office/drawing/2014/main" id="{FE79A02F-2B22-0E88-5188-E2AD416C78FC}"/>
              </a:ext>
            </a:extLst>
          </p:cNvPr>
          <p:cNvSpPr txBox="1"/>
          <p:nvPr/>
        </p:nvSpPr>
        <p:spPr>
          <a:xfrm>
            <a:off x="1290520" y="1235702"/>
            <a:ext cx="3343624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6. </a:t>
            </a:r>
            <a:r>
              <a:rPr lang="en-US" dirty="0">
                <a:solidFill>
                  <a:srgbClr val="4D4D4D"/>
                </a:solidFill>
              </a:rPr>
              <a:t>EUROSAI YouTube channel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B1FDD-11C7-4DDC-8BAD-6E79D4283405}" type="slidenum">
              <a:rPr kumimoji="0" lang="es-ES" sz="1200" b="0" i="0" u="none" strike="noStrike" kern="0" cap="none" spc="51" normalizeH="0" baseline="0" noProof="0" smtClean="0">
                <a:ln w="3175">
                  <a:noFill/>
                </a:ln>
                <a:solidFill>
                  <a:srgbClr val="7E89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0" cap="none" spc="51" normalizeH="0" baseline="0" noProof="0" dirty="0">
              <a:ln w="3175">
                <a:noFill/>
              </a:ln>
              <a:solidFill>
                <a:srgbClr val="7E89A8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Create txt">
            <a:extLst>
              <a:ext uri="{FF2B5EF4-FFF2-40B4-BE49-F238E27FC236}">
                <a16:creationId xmlns:a16="http://schemas.microsoft.com/office/drawing/2014/main" id="{219A9285-CAE6-4059-A3B8-383374ED4B24}"/>
              </a:ext>
            </a:extLst>
          </p:cNvPr>
          <p:cNvSpPr txBox="1"/>
          <p:nvPr/>
        </p:nvSpPr>
        <p:spPr>
          <a:xfrm>
            <a:off x="633047" y="496322"/>
            <a:ext cx="7238937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en-US" sz="24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COMMUNICATION PORTFOLIO – MAIN PROJECTS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143CF15-C064-1BBA-B608-6FDB80C23CD2}"/>
              </a:ext>
            </a:extLst>
          </p:cNvPr>
          <p:cNvGrpSpPr/>
          <p:nvPr/>
        </p:nvGrpSpPr>
        <p:grpSpPr>
          <a:xfrm>
            <a:off x="1333130" y="1294975"/>
            <a:ext cx="7643475" cy="5426501"/>
            <a:chOff x="1314168" y="1088846"/>
            <a:chExt cx="7643475" cy="5426501"/>
          </a:xfrm>
        </p:grpSpPr>
        <p:sp>
          <p:nvSpPr>
            <p:cNvPr id="4" name="Create txt">
              <a:extLst>
                <a:ext uri="{FF2B5EF4-FFF2-40B4-BE49-F238E27FC236}">
                  <a16:creationId xmlns:a16="http://schemas.microsoft.com/office/drawing/2014/main" id="{2A64E3C0-070D-4254-BBC7-250D4EDE3504}"/>
                </a:ext>
              </a:extLst>
            </p:cNvPr>
            <p:cNvSpPr txBox="1"/>
            <p:nvPr/>
          </p:nvSpPr>
          <p:spPr>
            <a:xfrm>
              <a:off x="1314168" y="1088846"/>
              <a:ext cx="7643475" cy="52296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448" tIns="107342" rIns="134182" bIns="107342" rtlCol="0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50" normalizeH="0" baseline="0">
                  <a:ln w="3175">
                    <a:noFill/>
                  </a:ln>
                  <a:gradFill>
                    <a:gsLst>
                      <a:gs pos="17424">
                        <a:schemeClr val="accent3"/>
                      </a:gs>
                      <a:gs pos="61000">
                        <a:schemeClr val="accent3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cs typeface="Segoe UI Semibold" panose="020B0702040204020203" pitchFamily="34" charset="0"/>
                </a:defRPr>
              </a:lvl1pPr>
            </a:lstStyle>
            <a:p>
              <a:pPr marL="541338" marR="39370" lvl="0" indent="-285750" algn="just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472C4"/>
                </a:buClr>
                <a:buSzTx/>
                <a:buFont typeface="Wingdings" panose="05000000000000000000" pitchFamily="2" charset="2"/>
                <a:buChar char="Ø"/>
                <a:tabLst/>
                <a:defRPr/>
              </a:pPr>
              <a:endParaRPr kumimoji="0" lang="en-US" sz="16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  <a:p>
              <a:pPr marL="255588" marR="39370" lvl="0" algn="just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472C4"/>
                </a:buClr>
                <a:buSzTx/>
                <a:tabLst/>
                <a:defRPr/>
              </a:pPr>
              <a:r>
                <a:rPr kumimoji="0" lang="en-US" sz="150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Responsible SAI: Israel</a:t>
              </a:r>
            </a:p>
            <a:p>
              <a:pPr marL="0" marR="39370" lvl="0" indent="0" algn="just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472C4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  <a:p>
              <a:pPr marL="0" marR="39370" lvl="0" indent="0" algn="l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472C4"/>
                </a:buClr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50" normalizeH="0" baseline="0" noProof="0" dirty="0">
                <a:ln w="3175"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  <a:p>
              <a:pPr marL="541338" marR="39370" lvl="0" indent="-285750" algn="l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472C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Twitter, blogging sites, Wikipedia, etc.</a:t>
              </a:r>
            </a:p>
            <a:p>
              <a:pPr marL="539750" marR="39370" lvl="0" indent="-357188" algn="just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472C4"/>
                </a:buClr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  <a:p>
              <a:pPr marL="444500" marR="39370" lvl="1" indent="-174625" algn="just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EUROSAI Presidency Social media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:</a:t>
              </a:r>
            </a:p>
            <a:p>
              <a:pPr marL="539750" marR="39370" lvl="1" indent="-285750" algn="l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Presidency website: 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  <a:hlinkClick r:id="rId2"/>
                </a:rPr>
                <a:t>www.eurosai2021.cz</a:t>
              </a: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</a:p>
            <a:p>
              <a:pPr marL="539750" marR="39370" lvl="1" indent="-285750" algn="l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Official Twitter account: </a:t>
              </a:r>
              <a:r>
                <a:rPr lang="en-US" sz="1500" dirty="0">
                  <a:solidFill>
                    <a:srgbClr val="0563C1"/>
                  </a:solidFill>
                  <a:latin typeface="Calibri" panose="020F0502020204030204" pitchFamily="34" charset="0"/>
                </a:rPr>
                <a:t>EUROSAI Presidency @EUROSAI_OP</a:t>
              </a:r>
              <a:b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825500" marR="39370" lvl="1" indent="-285750" algn="l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472C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endParaRPr>
            </a:p>
            <a:p>
              <a:pPr marL="0" marR="39370" lvl="0" indent="0" algn="just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6EA92D"/>
                </a:buClr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  <a:p>
              <a:pPr marL="555625" marR="39370" lvl="0" indent="-285750" algn="just" defTabSz="912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472C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New Governing Board members (available) </a:t>
              </a:r>
            </a:p>
            <a:p>
              <a:pPr marL="555625" marR="39370" lvl="0" indent="-285750" algn="just" defTabSz="912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472C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New EUROSAI First Vice-Presidency (available)</a:t>
              </a:r>
            </a:p>
            <a:p>
              <a:pPr marL="555625" marR="39370" lvl="0" indent="-285750" algn="just" defTabSz="9128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472C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50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New Heads of SAIs (available)</a:t>
              </a: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BAFC8DBC-0450-C226-98D5-19879AFE2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5461" y="3301168"/>
              <a:ext cx="870156" cy="563088"/>
            </a:xfrm>
            <a:prstGeom prst="rect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Imagen 21" descr="Elon Musk To Buy Twitter After $44 Billion Deal - mxdwn Music">
              <a:extLst>
                <a:ext uri="{FF2B5EF4-FFF2-40B4-BE49-F238E27FC236}">
                  <a16:creationId xmlns:a16="http://schemas.microsoft.com/office/drawing/2014/main" id="{D87B83DE-7CEA-0817-4F83-64C14F5E25A7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926" y="3885526"/>
              <a:ext cx="513473" cy="27146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6EA7779A-62C2-CA54-10A4-9F7BEFB611AF}"/>
                </a:ext>
              </a:extLst>
            </p:cNvPr>
            <p:cNvGrpSpPr/>
            <p:nvPr/>
          </p:nvGrpSpPr>
          <p:grpSpPr>
            <a:xfrm>
              <a:off x="6375082" y="5072430"/>
              <a:ext cx="1209512" cy="1442917"/>
              <a:chOff x="6915746" y="5049672"/>
              <a:chExt cx="1209512" cy="1442917"/>
            </a:xfrm>
          </p:grpSpPr>
          <p:pic>
            <p:nvPicPr>
              <p:cNvPr id="25" name="Imagen 24">
                <a:extLst>
                  <a:ext uri="{FF2B5EF4-FFF2-40B4-BE49-F238E27FC236}">
                    <a16:creationId xmlns:a16="http://schemas.microsoft.com/office/drawing/2014/main" id="{F5DCCB56-B083-5F12-EFDD-3D0DE76C5A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5746" y="5049672"/>
                <a:ext cx="590485" cy="790220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BC8144BB-A3B0-A8A5-B395-48BAA7BD25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17774" y="5375656"/>
                <a:ext cx="593650" cy="790949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514C93A7-75D3-88D6-87E3-2CB2D54C84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29181" y="5701640"/>
                <a:ext cx="596077" cy="790949"/>
              </a:xfrm>
              <a:prstGeom prst="rect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9" name="Imagen 28" descr="Bienvenido, Saludo, Hola, Greeter">
              <a:extLst>
                <a:ext uri="{FF2B5EF4-FFF2-40B4-BE49-F238E27FC236}">
                  <a16:creationId xmlns:a16="http://schemas.microsoft.com/office/drawing/2014/main" id="{423711E1-4A7F-A76F-CF43-B1C43518E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9" b="32313"/>
            <a:stretch/>
          </p:blipFill>
          <p:spPr bwMode="auto">
            <a:xfrm>
              <a:off x="7600156" y="4966459"/>
              <a:ext cx="1021676" cy="108499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62F35805-6DD9-BCA8-CB03-268FA7274E62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6040" y="1394682"/>
              <a:ext cx="917616" cy="2957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DF27B814-6A84-C78C-A851-DB987E81B816}"/>
              </a:ext>
            </a:extLst>
          </p:cNvPr>
          <p:cNvSpPr txBox="1"/>
          <p:nvPr/>
        </p:nvSpPr>
        <p:spPr>
          <a:xfrm>
            <a:off x="4788659" y="3320340"/>
            <a:ext cx="64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reate txt">
            <a:extLst>
              <a:ext uri="{FF2B5EF4-FFF2-40B4-BE49-F238E27FC236}">
                <a16:creationId xmlns:a16="http://schemas.microsoft.com/office/drawing/2014/main" id="{1BB1F90A-7C5E-361A-2DA2-D8EC238CE475}"/>
              </a:ext>
            </a:extLst>
          </p:cNvPr>
          <p:cNvSpPr txBox="1"/>
          <p:nvPr/>
        </p:nvSpPr>
        <p:spPr>
          <a:xfrm>
            <a:off x="1290520" y="2321899"/>
            <a:ext cx="6520350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7. </a:t>
            </a:r>
            <a:r>
              <a:rPr lang="en-US" dirty="0">
                <a:solidFill>
                  <a:srgbClr val="4D4D4D"/>
                </a:solidFill>
              </a:rPr>
              <a:t>Social media and other tools with the EUROSAI's contents </a:t>
            </a:r>
          </a:p>
        </p:txBody>
      </p:sp>
      <p:sp>
        <p:nvSpPr>
          <p:cNvPr id="36" name="Create txt">
            <a:extLst>
              <a:ext uri="{FF2B5EF4-FFF2-40B4-BE49-F238E27FC236}">
                <a16:creationId xmlns:a16="http://schemas.microsoft.com/office/drawing/2014/main" id="{930FCCCD-88CD-E2AF-4822-6ED5ADF50A26}"/>
              </a:ext>
            </a:extLst>
          </p:cNvPr>
          <p:cNvSpPr txBox="1"/>
          <p:nvPr/>
        </p:nvSpPr>
        <p:spPr>
          <a:xfrm>
            <a:off x="1290520" y="4827844"/>
            <a:ext cx="4956400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8. </a:t>
            </a:r>
            <a:r>
              <a:rPr lang="en-US" dirty="0">
                <a:solidFill>
                  <a:srgbClr val="4D4D4D"/>
                </a:solidFill>
              </a:rPr>
              <a:t>EUROSAI Welcome packages to newcomers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974EC6-4824-962A-9EC6-BD19A26984ED}"/>
              </a:ext>
            </a:extLst>
          </p:cNvPr>
          <p:cNvSpPr txBox="1"/>
          <p:nvPr/>
        </p:nvSpPr>
        <p:spPr>
          <a:xfrm>
            <a:off x="5919781" y="4700757"/>
            <a:ext cx="64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83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B1FDD-11C7-4DDC-8BAD-6E79D4283405}" type="slidenum">
              <a:rPr kumimoji="0" lang="es-ES" sz="1200" b="0" i="0" u="none" strike="noStrike" kern="0" cap="none" spc="51" normalizeH="0" baseline="0" noProof="0" smtClean="0">
                <a:ln w="3175">
                  <a:noFill/>
                </a:ln>
                <a:solidFill>
                  <a:srgbClr val="7E89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0" cap="none" spc="51" normalizeH="0" baseline="0" noProof="0" dirty="0">
              <a:ln w="3175">
                <a:noFill/>
              </a:ln>
              <a:solidFill>
                <a:srgbClr val="7E89A8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reate txt">
            <a:extLst>
              <a:ext uri="{FF2B5EF4-FFF2-40B4-BE49-F238E27FC236}">
                <a16:creationId xmlns:a16="http://schemas.microsoft.com/office/drawing/2014/main" id="{2A64E3C0-070D-4254-BBC7-250D4EDE3504}"/>
              </a:ext>
            </a:extLst>
          </p:cNvPr>
          <p:cNvSpPr txBox="1"/>
          <p:nvPr/>
        </p:nvSpPr>
        <p:spPr>
          <a:xfrm>
            <a:off x="952531" y="1785731"/>
            <a:ext cx="7238937" cy="4688517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87313" marR="39370" lvl="0" indent="3175" algn="just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6EA92D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Package with presentations (EUROSAI at a glance), videos, PPTs, leaflet... of EUROSAI activities and outputs, mostly aimed for auditors (to be disseminated within SAIs)</a:t>
            </a:r>
          </a:p>
          <a:p>
            <a:pPr marL="534988" marR="39370" lvl="0" algn="just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tabLst/>
              <a:defRPr/>
            </a:pPr>
            <a:endParaRPr kumimoji="0" lang="en-US" sz="1100" b="0" i="0" u="none" strike="noStrike" kern="0" cap="none" spc="50" normalizeH="0" baseline="0" noProof="0" dirty="0">
              <a:ln w="3175">
                <a:noFill/>
              </a:ln>
              <a:solidFill>
                <a:srgbClr val="4D4D4D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  <a:p>
            <a:pPr marL="357188" marR="39370" lvl="0" indent="-285750" algn="just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Videos, </a:t>
            </a:r>
            <a:r>
              <a:rPr kumimoji="0" lang="en-US" sz="16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PPTs, leaflet of EUROSAI activities </a:t>
            </a:r>
          </a:p>
          <a:p>
            <a:pPr marL="357188" marR="39370" lvl="0" algn="just" defTabSz="108267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tabLst/>
              <a:defRPr/>
            </a:pPr>
            <a:r>
              <a:rPr kumimoji="0" lang="en-US" sz="16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and outputs, mostly aimed for auditors </a:t>
            </a:r>
          </a:p>
          <a:p>
            <a:pPr marL="357188" marR="39370" lvl="0" algn="just" defTabSz="108267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tabLst/>
              <a:defRPr/>
            </a:pPr>
            <a:r>
              <a:rPr kumimoji="0" lang="en-US" sz="1600" b="1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(Responsible parties TBD)</a:t>
            </a:r>
          </a:p>
          <a:p>
            <a:pPr marL="357188" marR="39370" lvl="0" indent="-285750" algn="just" defTabSz="108267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tabLst/>
              <a:defRPr/>
            </a:pPr>
            <a:endParaRPr kumimoji="0" lang="en-US" sz="1100" b="1" i="0" u="none" strike="noStrike" kern="0" cap="none" spc="50" normalizeH="0" baseline="0" noProof="0" dirty="0">
              <a:ln w="3175">
                <a:noFill/>
              </a:ln>
              <a:solidFill>
                <a:srgbClr val="4D4D4D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  <a:p>
            <a:pPr marL="357188" marR="39370" lvl="0" indent="-285750" algn="just" defTabSz="108267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Video at the EUROSAI booth at INCOSAI</a:t>
            </a:r>
          </a:p>
          <a:p>
            <a:pPr marL="0" marR="39370" lvl="0" indent="0" algn="just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66700" marR="39370" lvl="0" indent="0" algn="just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6EA92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50" normalizeH="0" baseline="0" noProof="0" dirty="0">
              <a:ln w="3175">
                <a:noFill/>
              </a:ln>
              <a:solidFill>
                <a:srgbClr val="4D4D4D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  <a:p>
            <a:pPr marL="266700" marR="39370" lvl="0" indent="0" algn="just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6EA92D"/>
              </a:buClr>
              <a:buSzTx/>
              <a:buFontTx/>
              <a:buNone/>
              <a:tabLst/>
              <a:defRPr/>
            </a:pPr>
            <a:endParaRPr lang="en-US" b="0" dirty="0">
              <a:solidFill>
                <a:srgbClr val="4D4D4D"/>
              </a:solidFill>
              <a:latin typeface="AvantGarde Bk BT"/>
              <a:cs typeface="Times New Roman" panose="02020603050405020304" pitchFamily="18" charset="0"/>
            </a:endParaRPr>
          </a:p>
          <a:p>
            <a:pPr marL="266700" marR="39370" lvl="0" indent="0" algn="just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6EA92D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Easy and accessible resources to communicate (to make easy and user-friendly surveys; to create modern PPTs, ...) </a:t>
            </a:r>
            <a:r>
              <a:rPr kumimoji="0" lang="en-US" sz="160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(Responsible parties TBD)</a:t>
            </a:r>
          </a:p>
          <a:p>
            <a:pPr marL="0" marR="39370" lvl="0" indent="0" algn="ctr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6EA92D"/>
              </a:buClr>
              <a:buSzTx/>
              <a:buFontTx/>
              <a:buNone/>
              <a:tabLst/>
              <a:defRPr/>
            </a:pPr>
            <a:r>
              <a:rPr kumimoji="0" lang="en-US" sz="1600" b="0" i="0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e.g.: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INTOSAI – DONOR COOPERATION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Calibri Light" panose="020F03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Create txt">
            <a:extLst>
              <a:ext uri="{FF2B5EF4-FFF2-40B4-BE49-F238E27FC236}">
                <a16:creationId xmlns:a16="http://schemas.microsoft.com/office/drawing/2014/main" id="{9CD11E34-BA9A-4A41-B3A9-9B1113079A71}"/>
              </a:ext>
            </a:extLst>
          </p:cNvPr>
          <p:cNvSpPr txBox="1"/>
          <p:nvPr/>
        </p:nvSpPr>
        <p:spPr>
          <a:xfrm>
            <a:off x="633047" y="496322"/>
            <a:ext cx="7238937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en-US" sz="24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COMMUNICATION PORTFOLIO – MAIN PROJECTS</a:t>
            </a:r>
          </a:p>
        </p:txBody>
      </p:sp>
      <p:pic>
        <p:nvPicPr>
          <p:cNvPr id="1026" name="Imagen 14">
            <a:extLst>
              <a:ext uri="{FF2B5EF4-FFF2-40B4-BE49-F238E27FC236}">
                <a16:creationId xmlns:a16="http://schemas.microsoft.com/office/drawing/2014/main" id="{7F38956A-5DFC-5ABE-A620-907DAFF8F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79" y="2726124"/>
            <a:ext cx="1770305" cy="158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reate txt">
            <a:extLst>
              <a:ext uri="{FF2B5EF4-FFF2-40B4-BE49-F238E27FC236}">
                <a16:creationId xmlns:a16="http://schemas.microsoft.com/office/drawing/2014/main" id="{A2EB2D45-D576-BF22-6B42-5124C4D22751}"/>
              </a:ext>
            </a:extLst>
          </p:cNvPr>
          <p:cNvSpPr txBox="1"/>
          <p:nvPr/>
        </p:nvSpPr>
        <p:spPr>
          <a:xfrm>
            <a:off x="738452" y="1318533"/>
            <a:ext cx="7853480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9. </a:t>
            </a:r>
            <a:r>
              <a:rPr lang="en-US" dirty="0">
                <a:solidFill>
                  <a:srgbClr val="4D4D4D"/>
                </a:solidFill>
              </a:rPr>
              <a:t>Promotion of EUROSAI within member SAIs - "Communication Package"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CF2F8E-17FD-F8BA-0254-D712FC859981}"/>
              </a:ext>
            </a:extLst>
          </p:cNvPr>
          <p:cNvSpPr txBox="1"/>
          <p:nvPr/>
        </p:nvSpPr>
        <p:spPr>
          <a:xfrm>
            <a:off x="4901870" y="3828254"/>
            <a:ext cx="644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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reate txt">
            <a:extLst>
              <a:ext uri="{FF2B5EF4-FFF2-40B4-BE49-F238E27FC236}">
                <a16:creationId xmlns:a16="http://schemas.microsoft.com/office/drawing/2014/main" id="{3FB07DC0-74E1-B5BB-3F31-E92B3F128D9F}"/>
              </a:ext>
            </a:extLst>
          </p:cNvPr>
          <p:cNvSpPr txBox="1"/>
          <p:nvPr/>
        </p:nvSpPr>
        <p:spPr>
          <a:xfrm>
            <a:off x="738452" y="4820952"/>
            <a:ext cx="7853480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10. </a:t>
            </a:r>
            <a:r>
              <a:rPr lang="en-US" dirty="0">
                <a:solidFill>
                  <a:srgbClr val="4D4D4D"/>
                </a:solidFill>
              </a:rPr>
              <a:t>Resource Kit for an enhanced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378686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1 Conector recto">
            <a:extLst>
              <a:ext uri="{FF2B5EF4-FFF2-40B4-BE49-F238E27FC236}">
                <a16:creationId xmlns:a16="http://schemas.microsoft.com/office/drawing/2014/main" id="{D2B6C9B4-554E-4519-B169-EB4851A79900}"/>
              </a:ext>
            </a:extLst>
          </p:cNvPr>
          <p:cNvCxnSpPr/>
          <p:nvPr/>
        </p:nvCxnSpPr>
        <p:spPr>
          <a:xfrm>
            <a:off x="2221862" y="6193041"/>
            <a:ext cx="669674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reate txt">
            <a:extLst>
              <a:ext uri="{FF2B5EF4-FFF2-40B4-BE49-F238E27FC236}">
                <a16:creationId xmlns:a16="http://schemas.microsoft.com/office/drawing/2014/main" id="{7397EEA5-6170-436F-BB83-FC16E6C69F81}"/>
              </a:ext>
            </a:extLst>
          </p:cNvPr>
          <p:cNvSpPr txBox="1"/>
          <p:nvPr/>
        </p:nvSpPr>
        <p:spPr>
          <a:xfrm>
            <a:off x="3467219" y="2521902"/>
            <a:ext cx="5280620" cy="604579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defTabSz="684442">
              <a:spcAft>
                <a:spcPts val="441"/>
              </a:spcAft>
              <a:defRPr/>
            </a:pPr>
            <a:r>
              <a:rPr lang="en-GB" sz="2800" b="0" dirty="0">
                <a:solidFill>
                  <a:srgbClr val="7E89A7"/>
                </a:solidFill>
                <a:latin typeface="AvantGarde Bk BT"/>
                <a:cs typeface="Times New Roman" panose="02020603050405020304" pitchFamily="18" charset="0"/>
              </a:rPr>
              <a:t>Thank you for your attention!  </a:t>
            </a:r>
          </a:p>
        </p:txBody>
      </p:sp>
      <p:sp>
        <p:nvSpPr>
          <p:cNvPr id="5" name="10 Rectángulo">
            <a:extLst>
              <a:ext uri="{FF2B5EF4-FFF2-40B4-BE49-F238E27FC236}">
                <a16:creationId xmlns:a16="http://schemas.microsoft.com/office/drawing/2014/main" id="{ECCD8228-41E3-C361-D2CA-03D3C60363F4}"/>
              </a:ext>
            </a:extLst>
          </p:cNvPr>
          <p:cNvSpPr/>
          <p:nvPr/>
        </p:nvSpPr>
        <p:spPr>
          <a:xfrm>
            <a:off x="4342931" y="4977613"/>
            <a:ext cx="4404908" cy="646260"/>
          </a:xfrm>
          <a:prstGeom prst="rect">
            <a:avLst/>
          </a:prstGeom>
        </p:spPr>
        <p:txBody>
          <a:bodyPr wrap="square" lIns="91371" tIns="45685" rIns="91371" bIns="45685">
            <a:spAutoFit/>
          </a:bodyPr>
          <a:lstStyle/>
          <a:p>
            <a:pPr algn="r"/>
            <a:r>
              <a:rPr lang="en-GB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58</a:t>
            </a:r>
            <a:r>
              <a:rPr lang="en-GB" kern="0" spc="50" baseline="3000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th</a:t>
            </a:r>
            <a:r>
              <a:rPr lang="en-GB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 EUROSAI Governing Board meeting</a:t>
            </a:r>
          </a:p>
          <a:p>
            <a:pPr algn="r"/>
            <a:r>
              <a:rPr lang="en-GB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Vilnius (Lithuania) 14 – 15 June 2023</a:t>
            </a:r>
          </a:p>
        </p:txBody>
      </p:sp>
    </p:spTree>
    <p:extLst>
      <p:ext uri="{BB962C8B-B14F-4D97-AF65-F5344CB8AC3E}">
        <p14:creationId xmlns:p14="http://schemas.microsoft.com/office/powerpoint/2010/main" val="211820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B1FDD-11C7-4DDC-8BAD-6E79D4283405}" type="slidenum">
              <a:rPr kumimoji="0" lang="es-ES" sz="1200" b="0" i="0" u="none" strike="noStrike" kern="0" cap="none" spc="51" normalizeH="0" baseline="0" noProof="0" smtClean="0">
                <a:ln w="3175">
                  <a:noFill/>
                </a:ln>
                <a:solidFill>
                  <a:srgbClr val="7E89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0" cap="none" spc="51" normalizeH="0" baseline="0" noProof="0" dirty="0">
              <a:ln w="3175">
                <a:noFill/>
              </a:ln>
              <a:solidFill>
                <a:srgbClr val="7E89A8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reate txt">
            <a:extLst>
              <a:ext uri="{FF2B5EF4-FFF2-40B4-BE49-F238E27FC236}">
                <a16:creationId xmlns:a16="http://schemas.microsoft.com/office/drawing/2014/main" id="{2A64E3C0-070D-4254-BBC7-250D4EDE3504}"/>
              </a:ext>
            </a:extLst>
          </p:cNvPr>
          <p:cNvSpPr txBox="1"/>
          <p:nvPr/>
        </p:nvSpPr>
        <p:spPr>
          <a:xfrm>
            <a:off x="723577" y="1421095"/>
            <a:ext cx="7754706" cy="2127368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SAI of Spain </a:t>
            </a:r>
            <a:r>
              <a:rPr kumimoji="0" lang="en-US" sz="24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(EUROSAI Secretariat)</a:t>
            </a:r>
          </a:p>
          <a:p>
            <a:pPr marL="360363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Leader of the Portfolio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endParaRPr kumimoji="0" lang="en-US" sz="400" b="1" i="0" u="none" strike="noStrike" kern="0" cap="none" spc="50" normalizeH="0" baseline="0" noProof="0" dirty="0">
              <a:ln w="3175">
                <a:noFill/>
              </a:ln>
              <a:solidFill>
                <a:srgbClr val="7E89A7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4472C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SAI of Israel </a:t>
            </a:r>
            <a:r>
              <a:rPr kumimoji="0" lang="en-US" sz="24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(1</a:t>
            </a:r>
            <a:r>
              <a:rPr kumimoji="0" lang="en-US" sz="2400" b="0" i="0" u="none" strike="noStrike" kern="0" cap="none" spc="50" normalizeH="0" baseline="3000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st</a:t>
            </a:r>
            <a:r>
              <a:rPr kumimoji="0" lang="en-US" sz="24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 Vice-Presidency of EUROSAI) </a:t>
            </a:r>
          </a:p>
          <a:p>
            <a:pPr marL="360363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Co-leader of the Portfolio</a:t>
            </a:r>
          </a:p>
        </p:txBody>
      </p:sp>
      <p:sp>
        <p:nvSpPr>
          <p:cNvPr id="5" name="Create txt">
            <a:extLst>
              <a:ext uri="{FF2B5EF4-FFF2-40B4-BE49-F238E27FC236}">
                <a16:creationId xmlns:a16="http://schemas.microsoft.com/office/drawing/2014/main" id="{A20698F5-A60F-43E6-9D07-2BD760124DDA}"/>
              </a:ext>
            </a:extLst>
          </p:cNvPr>
          <p:cNvSpPr txBox="1"/>
          <p:nvPr/>
        </p:nvSpPr>
        <p:spPr>
          <a:xfrm>
            <a:off x="633047" y="496322"/>
            <a:ext cx="7238937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en-US" sz="24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COMMUNICATION PORTFOLIO – LEADERS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2479AB26-FF4A-4158-8259-CA1A93771CED}"/>
              </a:ext>
            </a:extLst>
          </p:cNvPr>
          <p:cNvGrpSpPr/>
          <p:nvPr/>
        </p:nvGrpSpPr>
        <p:grpSpPr>
          <a:xfrm>
            <a:off x="2842577" y="4205288"/>
            <a:ext cx="3458845" cy="2381750"/>
            <a:chOff x="0" y="0"/>
            <a:chExt cx="4187631" cy="2969058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D0F002E8-5B37-4876-ABC2-ABDA111F863B}"/>
                </a:ext>
              </a:extLst>
            </p:cNvPr>
            <p:cNvGrpSpPr/>
            <p:nvPr/>
          </p:nvGrpSpPr>
          <p:grpSpPr>
            <a:xfrm>
              <a:off x="26893" y="1890"/>
              <a:ext cx="1142649" cy="1044677"/>
              <a:chOff x="26893" y="1890"/>
              <a:chExt cx="1142649" cy="1044677"/>
            </a:xfrm>
          </p:grpSpPr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E431D453-C583-490D-B381-E1A00D9F0C77}"/>
                  </a:ext>
                </a:extLst>
              </p:cNvPr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00" t="-669" r="82797" b="56280"/>
              <a:stretch/>
            </p:blipFill>
            <p:spPr bwMode="auto">
              <a:xfrm>
                <a:off x="26893" y="1890"/>
                <a:ext cx="1129665" cy="103215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A9F8A182-B087-47BA-AFFF-C427729B2C36}"/>
                  </a:ext>
                </a:extLst>
              </p:cNvPr>
              <p:cNvSpPr/>
              <p:nvPr/>
            </p:nvSpPr>
            <p:spPr>
              <a:xfrm>
                <a:off x="768294" y="636714"/>
                <a:ext cx="401248" cy="40985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C674461A-DAA7-4291-A6D6-01B976639CC3}"/>
                </a:ext>
              </a:extLst>
            </p:cNvPr>
            <p:cNvGrpSpPr/>
            <p:nvPr/>
          </p:nvGrpSpPr>
          <p:grpSpPr>
            <a:xfrm>
              <a:off x="0" y="2007412"/>
              <a:ext cx="1129665" cy="896342"/>
              <a:chOff x="0" y="2007412"/>
              <a:chExt cx="1129665" cy="896342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58181306-19FA-4EDF-BAC3-B10E56A6BFB8}"/>
                  </a:ext>
                </a:extLst>
              </p:cNvPr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699" r="82597" b="20776"/>
              <a:stretch/>
            </p:blipFill>
            <p:spPr bwMode="auto">
              <a:xfrm>
                <a:off x="0" y="2054453"/>
                <a:ext cx="1129665" cy="849301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id="{1A05F47A-919E-4C2A-8B1F-477447E34FC3}"/>
                  </a:ext>
                </a:extLst>
              </p:cNvPr>
              <p:cNvSpPr/>
              <p:nvPr/>
            </p:nvSpPr>
            <p:spPr>
              <a:xfrm>
                <a:off x="728417" y="2007412"/>
                <a:ext cx="401248" cy="44384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72336CFF-F665-4DD9-991B-C6919A6CE6B6}"/>
                </a:ext>
              </a:extLst>
            </p:cNvPr>
            <p:cNvGrpSpPr/>
            <p:nvPr/>
          </p:nvGrpSpPr>
          <p:grpSpPr>
            <a:xfrm>
              <a:off x="3233523" y="0"/>
              <a:ext cx="936876" cy="1015139"/>
              <a:chOff x="3233523" y="0"/>
              <a:chExt cx="936876" cy="1015139"/>
            </a:xfrm>
          </p:grpSpPr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66B7FBFB-3432-4B4D-85A1-B3D0627FE380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5" t="-1" r="69484" b="57582"/>
              <a:stretch/>
            </p:blipFill>
            <p:spPr bwMode="auto">
              <a:xfrm>
                <a:off x="3267429" y="0"/>
                <a:ext cx="902970" cy="100365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38C13F4E-FDED-4DA0-BB21-71D1CB8A6719}"/>
                  </a:ext>
                </a:extLst>
              </p:cNvPr>
              <p:cNvSpPr/>
              <p:nvPr/>
            </p:nvSpPr>
            <p:spPr>
              <a:xfrm>
                <a:off x="3233523" y="584258"/>
                <a:ext cx="401248" cy="43088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D7ECBD32-488D-4BA5-B623-CCAA63D872E3}"/>
                </a:ext>
              </a:extLst>
            </p:cNvPr>
            <p:cNvGrpSpPr/>
            <p:nvPr/>
          </p:nvGrpSpPr>
          <p:grpSpPr>
            <a:xfrm>
              <a:off x="3258414" y="1996487"/>
              <a:ext cx="929217" cy="909530"/>
              <a:chOff x="3258414" y="1996487"/>
              <a:chExt cx="929217" cy="909530"/>
            </a:xfrm>
          </p:grpSpPr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44B5F58A-308D-4B9D-AD1E-4C707F040691}"/>
                  </a:ext>
                </a:extLst>
              </p:cNvPr>
              <p:cNvPicPr/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05" t="42418" r="69484" b="20776"/>
              <a:stretch/>
            </p:blipFill>
            <p:spPr bwMode="auto">
              <a:xfrm>
                <a:off x="3284661" y="2035155"/>
                <a:ext cx="902970" cy="87086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16925E96-926A-41CA-9D4E-250C31FBBC56}"/>
                  </a:ext>
                </a:extLst>
              </p:cNvPr>
              <p:cNvSpPr/>
              <p:nvPr/>
            </p:nvSpPr>
            <p:spPr>
              <a:xfrm>
                <a:off x="3258414" y="1996487"/>
                <a:ext cx="401248" cy="430881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4142B9A6-E45B-44BC-80BE-1EC7DD15EC9B}"/>
                </a:ext>
              </a:extLst>
            </p:cNvPr>
            <p:cNvGrpSpPr/>
            <p:nvPr/>
          </p:nvGrpSpPr>
          <p:grpSpPr>
            <a:xfrm>
              <a:off x="518357" y="315006"/>
              <a:ext cx="3397885" cy="2654052"/>
              <a:chOff x="518357" y="315006"/>
              <a:chExt cx="3397885" cy="2654052"/>
            </a:xfrm>
          </p:grpSpPr>
          <p:sp>
            <p:nvSpPr>
              <p:cNvPr id="28" name="CuadroTexto 11">
                <a:extLst>
                  <a:ext uri="{FF2B5EF4-FFF2-40B4-BE49-F238E27FC236}">
                    <a16:creationId xmlns:a16="http://schemas.microsoft.com/office/drawing/2014/main" id="{09AB7F00-0091-4F24-A1BA-2EF64CCD6EF3}"/>
                  </a:ext>
                </a:extLst>
              </p:cNvPr>
              <p:cNvSpPr txBox="1"/>
              <p:nvPr/>
            </p:nvSpPr>
            <p:spPr>
              <a:xfrm>
                <a:off x="559994" y="315006"/>
                <a:ext cx="3269615" cy="1053336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5597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ESP 2017-2024 </a:t>
                </a:r>
                <a:endPara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5597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Guiding principle 3 </a:t>
                </a:r>
                <a:endPara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CuadroTexto 12">
                <a:extLst>
                  <a:ext uri="{FF2B5EF4-FFF2-40B4-BE49-F238E27FC236}">
                    <a16:creationId xmlns:a16="http://schemas.microsoft.com/office/drawing/2014/main" id="{DE1EDB5D-5C7D-4707-ADFC-27D14D252538}"/>
                  </a:ext>
                </a:extLst>
              </p:cNvPr>
              <p:cNvSpPr txBox="1"/>
              <p:nvPr/>
            </p:nvSpPr>
            <p:spPr>
              <a:xfrm>
                <a:off x="518357" y="1049581"/>
                <a:ext cx="3397885" cy="1919477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505050"/>
                        </a:gs>
                        <a:gs pos="30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“To </a:t>
                </a:r>
                <a:r>
                  <a:rPr kumimoji="0" lang="en-GB" sz="1300" b="1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505050"/>
                        </a:gs>
                        <a:gs pos="30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promote increased member participation and extend the value of EUROSAI’s activities </a:t>
                </a:r>
                <a:r>
                  <a:rPr kumimoji="0" lang="en-GB" sz="1300" b="0" i="0" u="none" strike="noStrike" kern="1200" cap="none" spc="0" normalizeH="0" baseline="0" noProof="0" dirty="0">
                    <a:ln>
                      <a:noFill/>
                    </a:ln>
                    <a:gradFill>
                      <a:gsLst>
                        <a:gs pos="2917">
                          <a:srgbClr val="505050"/>
                        </a:gs>
                        <a:gs pos="30000">
                          <a:srgbClr val="505050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among its members and other stakeholders through enhanced communications”</a:t>
                </a:r>
                <a:endParaRPr kumimoji="0" lang="es-E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1" name="Imagen 40">
            <a:extLst>
              <a:ext uri="{FF2B5EF4-FFF2-40B4-BE49-F238E27FC236}">
                <a16:creationId xmlns:a16="http://schemas.microsoft.com/office/drawing/2014/main" id="{2893FB50-A3EE-418C-A88E-C68ABFA0E7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2162"/>
          <a:stretch/>
        </p:blipFill>
        <p:spPr>
          <a:xfrm>
            <a:off x="5175225" y="3178885"/>
            <a:ext cx="3303058" cy="5002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640538F-E8DD-B17E-6426-0AC4488504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515" y="1290443"/>
            <a:ext cx="2084059" cy="103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6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B1FDD-11C7-4DDC-8BAD-6E79D4283405}" type="slidenum">
              <a:rPr kumimoji="0" lang="es-ES" sz="1200" b="0" i="0" u="none" strike="noStrike" kern="0" cap="none" spc="51" normalizeH="0" baseline="0" noProof="0" smtClean="0">
                <a:ln w="3175">
                  <a:noFill/>
                </a:ln>
                <a:solidFill>
                  <a:srgbClr val="7E89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0" cap="none" spc="51" normalizeH="0" baseline="0" noProof="0" dirty="0">
              <a:ln w="3175">
                <a:noFill/>
              </a:ln>
              <a:solidFill>
                <a:srgbClr val="7E89A8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reate txt">
            <a:extLst>
              <a:ext uri="{FF2B5EF4-FFF2-40B4-BE49-F238E27FC236}">
                <a16:creationId xmlns:a16="http://schemas.microsoft.com/office/drawing/2014/main" id="{2A64E3C0-070D-4254-BBC7-250D4EDE3504}"/>
              </a:ext>
            </a:extLst>
          </p:cNvPr>
          <p:cNvSpPr txBox="1"/>
          <p:nvPr/>
        </p:nvSpPr>
        <p:spPr>
          <a:xfrm>
            <a:off x="1927639" y="1884267"/>
            <a:ext cx="6085502" cy="766418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39370" lvl="0" indent="0" algn="just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rPr>
              <a:t>G</a:t>
            </a:r>
            <a:r>
              <a:rPr kumimoji="0" lang="en-GB" sz="1600" i="0" u="none" strike="noStrike" kern="0" cap="none" spc="50" normalizeH="0" baseline="0" dirty="0">
                <a:ln w="3175">
                  <a:noFill/>
                </a:ln>
                <a:solidFill>
                  <a:srgbClr val="2A6C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uidelines</a:t>
            </a:r>
            <a:r>
              <a:rPr kumimoji="0" lang="en-US" sz="16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 for </a:t>
            </a:r>
            <a:r>
              <a:rPr kumimoji="0" lang="en-US" sz="1600" b="1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implementing an effective and enhanced communication in EUROSAI</a:t>
            </a:r>
            <a:r>
              <a:rPr lang="en-US" b="0" dirty="0"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 (</a:t>
            </a:r>
            <a:r>
              <a:rPr kumimoji="0" lang="en-US" sz="16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Communication Framework)</a:t>
            </a:r>
          </a:p>
        </p:txBody>
      </p:sp>
      <p:sp>
        <p:nvSpPr>
          <p:cNvPr id="5" name="Create txt">
            <a:extLst>
              <a:ext uri="{FF2B5EF4-FFF2-40B4-BE49-F238E27FC236}">
                <a16:creationId xmlns:a16="http://schemas.microsoft.com/office/drawing/2014/main" id="{EDBA15EA-6691-4413-9710-4947A1E3C78E}"/>
              </a:ext>
            </a:extLst>
          </p:cNvPr>
          <p:cNvSpPr txBox="1"/>
          <p:nvPr/>
        </p:nvSpPr>
        <p:spPr>
          <a:xfrm>
            <a:off x="633047" y="496322"/>
            <a:ext cx="7238937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en-US" sz="24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COMMUNICATION PORTFOLIO – MAIN PROJECTS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775A8E-F36E-4E2B-B9D2-E9819A5B9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51" y="1304698"/>
            <a:ext cx="913724" cy="128444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Create txt">
            <a:extLst>
              <a:ext uri="{FF2B5EF4-FFF2-40B4-BE49-F238E27FC236}">
                <a16:creationId xmlns:a16="http://schemas.microsoft.com/office/drawing/2014/main" id="{C4A2BE5E-D589-4488-BC61-4B97D97EFF70}"/>
              </a:ext>
            </a:extLst>
          </p:cNvPr>
          <p:cNvSpPr txBox="1"/>
          <p:nvPr/>
        </p:nvSpPr>
        <p:spPr>
          <a:xfrm>
            <a:off x="1705442" y="5560573"/>
            <a:ext cx="6809907" cy="697746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742950" marR="39370" lvl="1" indent="-285750" algn="just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Formal</a:t>
            </a:r>
            <a:r>
              <a:rPr kumimoji="0" lang="en-US" sz="1400" b="0" i="0" u="none" strike="noStrike" kern="0" cap="none" spc="5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14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procedure for the distribution and publicity of the results of the work carried out by the SGs, PGs, WGs &amp; TFs to EUROSAI members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075DD02-7FA9-8545-91C2-D21AEE5D2AEA}"/>
              </a:ext>
            </a:extLst>
          </p:cNvPr>
          <p:cNvGrpSpPr/>
          <p:nvPr/>
        </p:nvGrpSpPr>
        <p:grpSpPr>
          <a:xfrm>
            <a:off x="1878220" y="2848339"/>
            <a:ext cx="6418032" cy="646331"/>
            <a:chOff x="2323425" y="2722264"/>
            <a:chExt cx="6418032" cy="646331"/>
          </a:xfrm>
        </p:grpSpPr>
        <p:sp>
          <p:nvSpPr>
            <p:cNvPr id="11" name="Create txt">
              <a:extLst>
                <a:ext uri="{FF2B5EF4-FFF2-40B4-BE49-F238E27FC236}">
                  <a16:creationId xmlns:a16="http://schemas.microsoft.com/office/drawing/2014/main" id="{F57B078A-2B3C-4F04-9EE5-DF0A5E375F19}"/>
                </a:ext>
              </a:extLst>
            </p:cNvPr>
            <p:cNvSpPr txBox="1"/>
            <p:nvPr/>
          </p:nvSpPr>
          <p:spPr>
            <a:xfrm>
              <a:off x="2420068" y="2786560"/>
              <a:ext cx="6321389" cy="4499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448" tIns="107342" rIns="134182" bIns="107342" rtlCol="0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50" normalizeH="0" baseline="0">
                  <a:ln w="3175">
                    <a:noFill/>
                  </a:ln>
                  <a:gradFill>
                    <a:gsLst>
                      <a:gs pos="17424">
                        <a:schemeClr val="accent3"/>
                      </a:gs>
                      <a:gs pos="61000">
                        <a:schemeClr val="accent3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cs typeface="Segoe UI Semibold" panose="020B0702040204020203" pitchFamily="34" charset="0"/>
                </a:defRPr>
              </a:lvl1pPr>
            </a:lstStyle>
            <a:p>
              <a:pPr marL="450850" marR="39370" lvl="1" algn="just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70C0"/>
                </a:buClr>
                <a:buSzTx/>
                <a:tabLst/>
                <a:defRPr/>
              </a:pPr>
              <a:r>
                <a:rPr kumimoji="0" lang="en-US" sz="1400" b="0" i="0" u="none" strike="noStrike" kern="0" cap="none" spc="50" normalizeH="0" baseline="0" noProof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Information procedure that takes place after the Congresses and GBs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CCD85060-2392-EED3-0D19-83F98673221B}"/>
                </a:ext>
              </a:extLst>
            </p:cNvPr>
            <p:cNvSpPr txBox="1"/>
            <p:nvPr/>
          </p:nvSpPr>
          <p:spPr>
            <a:xfrm>
              <a:off x="2323425" y="2722264"/>
              <a:ext cx="6444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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79AF56D2-8E39-C633-EA13-122A0C963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639" y="3360393"/>
            <a:ext cx="1848532" cy="19424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3116B2E-2DFE-1EE3-9220-9387B2534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557" y="3684954"/>
            <a:ext cx="2045999" cy="12947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reate txt">
            <a:extLst>
              <a:ext uri="{FF2B5EF4-FFF2-40B4-BE49-F238E27FC236}">
                <a16:creationId xmlns:a16="http://schemas.microsoft.com/office/drawing/2014/main" id="{B314F52B-261D-9686-8302-DDC9D8FFCDB5}"/>
              </a:ext>
            </a:extLst>
          </p:cNvPr>
          <p:cNvSpPr txBox="1"/>
          <p:nvPr/>
        </p:nvSpPr>
        <p:spPr>
          <a:xfrm>
            <a:off x="1908754" y="1402635"/>
            <a:ext cx="6002833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1. </a:t>
            </a:r>
            <a:r>
              <a:rPr lang="en-US" dirty="0">
                <a:solidFill>
                  <a:srgbClr val="4D4D4D"/>
                </a:solidFill>
              </a:rPr>
              <a:t>Development of the Communication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175293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B1FDD-11C7-4DDC-8BAD-6E79D4283405}" type="slidenum">
              <a:rPr kumimoji="0" lang="es-ES" sz="1200" b="0" i="0" u="none" strike="noStrike" kern="0" cap="none" spc="51" normalizeH="0" baseline="0" noProof="0" smtClean="0">
                <a:ln w="3175">
                  <a:noFill/>
                </a:ln>
                <a:solidFill>
                  <a:srgbClr val="7E89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200" b="0" i="0" u="none" strike="noStrike" kern="0" cap="none" spc="51" normalizeH="0" baseline="0" noProof="0" dirty="0">
              <a:ln w="3175">
                <a:noFill/>
              </a:ln>
              <a:solidFill>
                <a:srgbClr val="7E89A8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reate txt">
            <a:extLst>
              <a:ext uri="{FF2B5EF4-FFF2-40B4-BE49-F238E27FC236}">
                <a16:creationId xmlns:a16="http://schemas.microsoft.com/office/drawing/2014/main" id="{2A64E3C0-070D-4254-BBC7-250D4EDE3504}"/>
              </a:ext>
            </a:extLst>
          </p:cNvPr>
          <p:cNvSpPr txBox="1"/>
          <p:nvPr/>
        </p:nvSpPr>
        <p:spPr>
          <a:xfrm>
            <a:off x="1662883" y="4143415"/>
            <a:ext cx="6967365" cy="1801189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973138" marR="39370" lvl="1" algn="just" defTabSz="91284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Answers until 15/03/2023: 5 companies answered</a:t>
            </a:r>
          </a:p>
          <a:p>
            <a:pPr marL="973138" marR="39370" lvl="1" algn="just" defTabSz="91284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Analysis of the responses by Secretariat &amp; TIC</a:t>
            </a:r>
          </a:p>
          <a:p>
            <a:pPr marL="973138" marR="39370" lvl="1" algn="just" defTabSz="912845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One excluded due to technical issues and excessive budget</a:t>
            </a:r>
          </a:p>
        </p:txBody>
      </p:sp>
      <p:sp>
        <p:nvSpPr>
          <p:cNvPr id="5" name="Create txt">
            <a:extLst>
              <a:ext uri="{FF2B5EF4-FFF2-40B4-BE49-F238E27FC236}">
                <a16:creationId xmlns:a16="http://schemas.microsoft.com/office/drawing/2014/main" id="{ECF68EFE-376A-45BB-BEE2-C20414BED887}"/>
              </a:ext>
            </a:extLst>
          </p:cNvPr>
          <p:cNvSpPr txBox="1"/>
          <p:nvPr/>
        </p:nvSpPr>
        <p:spPr>
          <a:xfrm>
            <a:off x="633047" y="496322"/>
            <a:ext cx="7238937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en-US" sz="24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COMMUNICATION PORTFOLIO – MAIN PROJECTS</a:t>
            </a:r>
          </a:p>
        </p:txBody>
      </p:sp>
      <p:sp>
        <p:nvSpPr>
          <p:cNvPr id="6" name="Create txt">
            <a:extLst>
              <a:ext uri="{FF2B5EF4-FFF2-40B4-BE49-F238E27FC236}">
                <a16:creationId xmlns:a16="http://schemas.microsoft.com/office/drawing/2014/main" id="{78FA15FC-270A-4256-A41D-442818E960F8}"/>
              </a:ext>
            </a:extLst>
          </p:cNvPr>
          <p:cNvSpPr txBox="1"/>
          <p:nvPr/>
        </p:nvSpPr>
        <p:spPr>
          <a:xfrm>
            <a:off x="1893605" y="1928759"/>
            <a:ext cx="6505922" cy="1049573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265113" marR="39370" lvl="0" indent="0" algn="just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EUROSAI activities and products more visible and accessible to </a:t>
            </a:r>
            <a:r>
              <a:rPr kumimoji="0" lang="en-GB" sz="16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the Organisation's members and stakeholders; reach out to all the EUROSAI </a:t>
            </a:r>
            <a:r>
              <a:rPr kumimoji="0" lang="en-US" sz="16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community and encourage active participation </a:t>
            </a:r>
          </a:p>
        </p:txBody>
      </p:sp>
      <p:pic>
        <p:nvPicPr>
          <p:cNvPr id="11" name="Gráfico 10" descr="Flechas de cheurón contorno">
            <a:extLst>
              <a:ext uri="{FF2B5EF4-FFF2-40B4-BE49-F238E27FC236}">
                <a16:creationId xmlns:a16="http://schemas.microsoft.com/office/drawing/2014/main" id="{0C8137F8-2A84-A52C-CD73-FA9C58E76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546618" y="4823120"/>
            <a:ext cx="1617618" cy="62535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4B53E40-1D9A-720B-319B-05D0BD90C219}"/>
              </a:ext>
            </a:extLst>
          </p:cNvPr>
          <p:cNvSpPr txBox="1"/>
          <p:nvPr/>
        </p:nvSpPr>
        <p:spPr>
          <a:xfrm>
            <a:off x="1976448" y="3766250"/>
            <a:ext cx="4825213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39370" lvl="0" indent="0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b="1" kern="0" spc="50" dirty="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rPr>
              <a:t>Market research </a:t>
            </a:r>
            <a:r>
              <a:rPr lang="en-US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published 28/02/2023</a:t>
            </a:r>
          </a:p>
        </p:txBody>
      </p:sp>
      <p:pic>
        <p:nvPicPr>
          <p:cNvPr id="3" name="Picture 2" descr="Qualitative research - Free business and finance icons">
            <a:extLst>
              <a:ext uri="{FF2B5EF4-FFF2-40B4-BE49-F238E27FC236}">
                <a16:creationId xmlns:a16="http://schemas.microsoft.com/office/drawing/2014/main" id="{09FA82F2-CD83-3FD2-013C-A40C8ECE2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84" y="3347898"/>
            <a:ext cx="923109" cy="9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reate txt">
            <a:extLst>
              <a:ext uri="{FF2B5EF4-FFF2-40B4-BE49-F238E27FC236}">
                <a16:creationId xmlns:a16="http://schemas.microsoft.com/office/drawing/2014/main" id="{8D8D565B-3E95-CE9B-293E-92AC91BEC128}"/>
              </a:ext>
            </a:extLst>
          </p:cNvPr>
          <p:cNvSpPr txBox="1"/>
          <p:nvPr/>
        </p:nvSpPr>
        <p:spPr>
          <a:xfrm>
            <a:off x="1893605" y="1402635"/>
            <a:ext cx="6505922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2. </a:t>
            </a:r>
            <a:r>
              <a:rPr lang="en-US" dirty="0">
                <a:solidFill>
                  <a:srgbClr val="4D4D4D"/>
                </a:solidFill>
              </a:rPr>
              <a:t>PG for the “Relaunch of EUROSAI’s website”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7EF4B0C-E733-3F23-576F-FC01431A75DA}"/>
              </a:ext>
            </a:extLst>
          </p:cNvPr>
          <p:cNvGrpSpPr/>
          <p:nvPr/>
        </p:nvGrpSpPr>
        <p:grpSpPr>
          <a:xfrm>
            <a:off x="265891" y="1376637"/>
            <a:ext cx="1136190" cy="829488"/>
            <a:chOff x="265891" y="1376637"/>
            <a:chExt cx="1136190" cy="829488"/>
          </a:xfrm>
        </p:grpSpPr>
        <p:pic>
          <p:nvPicPr>
            <p:cNvPr id="18" name="Picture 2" descr="Nordson DIMA launches two websites for the Electronics Industry | Dima  Dispensing">
              <a:extLst>
                <a:ext uri="{FF2B5EF4-FFF2-40B4-BE49-F238E27FC236}">
                  <a16:creationId xmlns:a16="http://schemas.microsoft.com/office/drawing/2014/main" id="{16CE9876-B453-F6B1-F051-2CF63F2BF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91" y="1376637"/>
              <a:ext cx="1136190" cy="82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A69992FF-ECA9-2132-278F-572B7ACA25F4}"/>
                </a:ext>
              </a:extLst>
            </p:cNvPr>
            <p:cNvCxnSpPr>
              <a:cxnSpLocks/>
            </p:cNvCxnSpPr>
            <p:nvPr/>
          </p:nvCxnSpPr>
          <p:spPr>
            <a:xfrm>
              <a:off x="1331072" y="1404772"/>
              <a:ext cx="0" cy="801353"/>
            </a:xfrm>
            <a:prstGeom prst="line">
              <a:avLst/>
            </a:prstGeom>
            <a:ln w="28575">
              <a:solidFill>
                <a:srgbClr val="2A6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77151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B1FDD-11C7-4DDC-8BAD-6E79D4283405}" type="slidenum">
              <a:rPr kumimoji="0" lang="es-ES" sz="1200" b="0" i="0" u="none" strike="noStrike" kern="0" cap="none" spc="51" normalizeH="0" baseline="0" noProof="0" smtClean="0">
                <a:ln w="3175">
                  <a:noFill/>
                </a:ln>
                <a:solidFill>
                  <a:srgbClr val="7E89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200" b="0" i="0" u="none" strike="noStrike" kern="0" cap="none" spc="51" normalizeH="0" baseline="0" noProof="0" dirty="0">
              <a:ln w="3175">
                <a:noFill/>
              </a:ln>
              <a:solidFill>
                <a:srgbClr val="7E89A8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reate txt">
            <a:extLst>
              <a:ext uri="{FF2B5EF4-FFF2-40B4-BE49-F238E27FC236}">
                <a16:creationId xmlns:a16="http://schemas.microsoft.com/office/drawing/2014/main" id="{ECF68EFE-376A-45BB-BEE2-C20414BED887}"/>
              </a:ext>
            </a:extLst>
          </p:cNvPr>
          <p:cNvSpPr txBox="1"/>
          <p:nvPr/>
        </p:nvSpPr>
        <p:spPr>
          <a:xfrm>
            <a:off x="633047" y="496322"/>
            <a:ext cx="7238937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en-US" sz="24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COMMUNICATION PORTFOLIO – MAIN PROJECTS</a:t>
            </a:r>
          </a:p>
        </p:txBody>
      </p:sp>
      <p:pic>
        <p:nvPicPr>
          <p:cNvPr id="9" name="Gráfico 8" descr="Mano con dedo índice apuntando a la derecha contorno">
            <a:extLst>
              <a:ext uri="{FF2B5EF4-FFF2-40B4-BE49-F238E27FC236}">
                <a16:creationId xmlns:a16="http://schemas.microsoft.com/office/drawing/2014/main" id="{CD8CCE2E-9C61-EF80-79CF-0248D30C0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5779" y="5385095"/>
            <a:ext cx="648789" cy="648789"/>
          </a:xfrm>
          <a:prstGeom prst="rect">
            <a:avLst/>
          </a:prstGeom>
        </p:spPr>
      </p:pic>
      <p:sp>
        <p:nvSpPr>
          <p:cNvPr id="16" name="Create txt">
            <a:extLst>
              <a:ext uri="{FF2B5EF4-FFF2-40B4-BE49-F238E27FC236}">
                <a16:creationId xmlns:a16="http://schemas.microsoft.com/office/drawing/2014/main" id="{8D8D565B-3E95-CE9B-293E-92AC91BEC128}"/>
              </a:ext>
            </a:extLst>
          </p:cNvPr>
          <p:cNvSpPr txBox="1"/>
          <p:nvPr/>
        </p:nvSpPr>
        <p:spPr>
          <a:xfrm>
            <a:off x="1893605" y="1402635"/>
            <a:ext cx="6505922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2. </a:t>
            </a:r>
            <a:r>
              <a:rPr lang="en-US" dirty="0">
                <a:solidFill>
                  <a:srgbClr val="4D4D4D"/>
                </a:solidFill>
              </a:rPr>
              <a:t>PG for the “Relaunch of EUROSAI’s website”</a:t>
            </a:r>
          </a:p>
        </p:txBody>
      </p:sp>
      <p:sp>
        <p:nvSpPr>
          <p:cNvPr id="8" name="Create txt">
            <a:extLst>
              <a:ext uri="{FF2B5EF4-FFF2-40B4-BE49-F238E27FC236}">
                <a16:creationId xmlns:a16="http://schemas.microsoft.com/office/drawing/2014/main" id="{A8DD2433-7BFE-FC18-9FDB-F7F45733F2E1}"/>
              </a:ext>
            </a:extLst>
          </p:cNvPr>
          <p:cNvSpPr txBox="1"/>
          <p:nvPr/>
        </p:nvSpPr>
        <p:spPr>
          <a:xfrm>
            <a:off x="1927568" y="2327439"/>
            <a:ext cx="5528309" cy="786167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265113" marR="39370" lvl="0" indent="0" algn="ctr" defTabSz="9128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50" normalizeH="0" baseline="0" noProof="0" dirty="0">
                <a:ln w="3175">
                  <a:noFill/>
                </a:ln>
                <a:solidFill>
                  <a:srgbClr val="2A6C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COMPARISON CHART- DEVELOPMENT &amp; EXPLOITATION</a:t>
            </a:r>
          </a:p>
          <a:p>
            <a:pPr marL="265113" marR="39370" lvl="0" indent="0" algn="ctr" defTabSz="9128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472C4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50" normalizeH="0" baseline="0" noProof="0" dirty="0">
                <a:ln w="3175">
                  <a:noFill/>
                </a:ln>
                <a:solidFill>
                  <a:srgbClr val="2A6C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VAT EXCLUDED</a:t>
            </a:r>
          </a:p>
        </p:txBody>
      </p:sp>
      <p:graphicFrame>
        <p:nvGraphicFramePr>
          <p:cNvPr id="13" name="Tabla 7">
            <a:extLst>
              <a:ext uri="{FF2B5EF4-FFF2-40B4-BE49-F238E27FC236}">
                <a16:creationId xmlns:a16="http://schemas.microsoft.com/office/drawing/2014/main" id="{2A533092-3611-A97B-93E9-8A87AEDAA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88771"/>
              </p:ext>
            </p:extLst>
          </p:nvPr>
        </p:nvGraphicFramePr>
        <p:xfrm>
          <a:off x="1402081" y="3441770"/>
          <a:ext cx="6894359" cy="7388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77888">
                  <a:extLst>
                    <a:ext uri="{9D8B030D-6E8A-4147-A177-3AD203B41FA5}">
                      <a16:colId xmlns:a16="http://schemas.microsoft.com/office/drawing/2014/main" val="37028795"/>
                    </a:ext>
                  </a:extLst>
                </a:gridCol>
                <a:gridCol w="1741715">
                  <a:extLst>
                    <a:ext uri="{9D8B030D-6E8A-4147-A177-3AD203B41FA5}">
                      <a16:colId xmlns:a16="http://schemas.microsoft.com/office/drawing/2014/main" val="252545847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35336452"/>
                    </a:ext>
                  </a:extLst>
                </a:gridCol>
                <a:gridCol w="1545956">
                  <a:extLst>
                    <a:ext uri="{9D8B030D-6E8A-4147-A177-3AD203B41FA5}">
                      <a16:colId xmlns:a16="http://schemas.microsoft.com/office/drawing/2014/main" val="2707262449"/>
                    </a:ext>
                  </a:extLst>
                </a:gridCol>
              </a:tblGrid>
              <a:tr h="3680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0" spc="50" dirty="0">
                          <a:ln w="3175">
                            <a:noFill/>
                          </a:ln>
                          <a:solidFill>
                            <a:srgbClr val="2A6CA8"/>
                          </a:solidFill>
                          <a:latin typeface="+mn-lt"/>
                          <a:ea typeface="+mn-ea"/>
                          <a:cs typeface="+mn-cs"/>
                        </a:rPr>
                        <a:t>SUPPLIER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0" spc="50" dirty="0">
                          <a:ln w="3175">
                            <a:noFill/>
                          </a:ln>
                          <a:solidFill>
                            <a:srgbClr val="2A6CA8"/>
                          </a:solidFill>
                          <a:latin typeface="+mn-lt"/>
                          <a:ea typeface="+mn-ea"/>
                          <a:cs typeface="+mn-cs"/>
                        </a:rPr>
                        <a:t>SUPPLIER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0" spc="50" dirty="0">
                          <a:ln w="3175">
                            <a:noFill/>
                          </a:ln>
                          <a:solidFill>
                            <a:srgbClr val="2A6CA8"/>
                          </a:solidFill>
                          <a:latin typeface="+mn-lt"/>
                          <a:ea typeface="+mn-ea"/>
                          <a:cs typeface="+mn-cs"/>
                        </a:rPr>
                        <a:t>SUPPLIER 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0" spc="50" dirty="0">
                          <a:ln w="3175">
                            <a:noFill/>
                          </a:ln>
                          <a:solidFill>
                            <a:srgbClr val="2A6CA8"/>
                          </a:solidFill>
                          <a:latin typeface="+mn-lt"/>
                          <a:ea typeface="+mn-ea"/>
                          <a:cs typeface="+mn-cs"/>
                        </a:rPr>
                        <a:t>SUPPLIER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932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0" kern="0" spc="50" dirty="0">
                          <a:ln w="3175">
                            <a:noFill/>
                          </a:ln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170.114,40</a:t>
                      </a:r>
                      <a:endParaRPr lang="es-ES" sz="1600" b="0" kern="0" spc="50" dirty="0">
                        <a:ln w="3175">
                          <a:noFill/>
                        </a:ln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0" spc="50" dirty="0">
                          <a:ln w="3175">
                            <a:noFill/>
                          </a:ln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172.681,81</a:t>
                      </a:r>
                      <a:endParaRPr lang="es-ES" sz="1600" b="0" kern="0" spc="50" dirty="0">
                        <a:ln w="3175">
                          <a:noFill/>
                        </a:ln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kern="0" spc="50" dirty="0">
                          <a:ln w="3175">
                            <a:noFill/>
                          </a:ln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212.640,00</a:t>
                      </a:r>
                      <a:endParaRPr lang="es-ES" sz="1600" b="0" kern="0" spc="50" dirty="0">
                        <a:ln w="3175">
                          <a:noFill/>
                        </a:ln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0" kern="0" spc="50" dirty="0">
                          <a:ln w="3175">
                            <a:noFill/>
                          </a:ln>
                          <a:solidFill>
                            <a:srgbClr val="4D4D4D"/>
                          </a:solidFill>
                          <a:latin typeface="+mn-lt"/>
                          <a:ea typeface="+mn-ea"/>
                          <a:cs typeface="+mn-cs"/>
                        </a:rPr>
                        <a:t>125.740,90</a:t>
                      </a:r>
                      <a:r>
                        <a:rPr kumimoji="0" lang="en-US" sz="1400" b="0" i="0" u="none" strike="noStrike" kern="0" cap="none" spc="50" normalizeH="0" baseline="0" noProof="0" dirty="0">
                          <a:ln w="3175"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vantGarde Bk BT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lang="es-ES" sz="1600" b="0" kern="0" spc="50" dirty="0">
                        <a:ln w="3175">
                          <a:noFill/>
                        </a:ln>
                        <a:solidFill>
                          <a:srgbClr val="4D4D4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627974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19B9A990-574D-5D28-9809-A212CC38F2CF}"/>
              </a:ext>
            </a:extLst>
          </p:cNvPr>
          <p:cNvSpPr txBox="1"/>
          <p:nvPr/>
        </p:nvSpPr>
        <p:spPr>
          <a:xfrm>
            <a:off x="1979861" y="5046927"/>
            <a:ext cx="63165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1400" b="0" i="0" u="none" strike="noStrike" kern="0" cap="none" spc="50" normalizeH="0" baseline="0" noProof="0" dirty="0">
                <a:ln w="3175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en-US" sz="1400" b="0" i="0" u="none" strike="noStrike" kern="0" cap="none" spc="50" normalizeH="0" baseline="0" noProof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) </a:t>
            </a:r>
            <a:r>
              <a:rPr lang="en-US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Total figure provided by Supplier no. 5 does not coincide with breakdown</a:t>
            </a:r>
          </a:p>
          <a:p>
            <a:endParaRPr lang="en-US" sz="1400" kern="0" spc="50" dirty="0">
              <a:ln w="3175">
                <a:noFill/>
              </a:ln>
              <a:solidFill>
                <a:srgbClr val="4D4D4D"/>
              </a:solidFill>
              <a:latin typeface="AvantGarde Bk BT"/>
              <a:cs typeface="Times New Roman" panose="02020603050405020304" pitchFamily="18" charset="0"/>
            </a:endParaRPr>
          </a:p>
          <a:p>
            <a:r>
              <a:rPr lang="en-US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(More information in the Secretariat’s report on the results of the market consultation)</a:t>
            </a:r>
            <a:endParaRPr lang="en-GB" sz="1400" kern="0" spc="50" dirty="0">
              <a:ln w="3175">
                <a:noFill/>
              </a:ln>
              <a:solidFill>
                <a:srgbClr val="4D4D4D"/>
              </a:solidFill>
              <a:latin typeface="AvantGarde Bk BT"/>
              <a:cs typeface="Times New Roman" panose="02020603050405020304" pitchFamily="18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6C084FC-B38A-1681-3215-B10465CBC1FE}"/>
              </a:ext>
            </a:extLst>
          </p:cNvPr>
          <p:cNvGrpSpPr/>
          <p:nvPr/>
        </p:nvGrpSpPr>
        <p:grpSpPr>
          <a:xfrm>
            <a:off x="265891" y="1376637"/>
            <a:ext cx="1136190" cy="829488"/>
            <a:chOff x="265891" y="1376637"/>
            <a:chExt cx="1136190" cy="829488"/>
          </a:xfrm>
        </p:grpSpPr>
        <p:pic>
          <p:nvPicPr>
            <p:cNvPr id="19" name="Picture 2" descr="Nordson DIMA launches two websites for the Electronics Industry | Dima  Dispensing">
              <a:extLst>
                <a:ext uri="{FF2B5EF4-FFF2-40B4-BE49-F238E27FC236}">
                  <a16:creationId xmlns:a16="http://schemas.microsoft.com/office/drawing/2014/main" id="{63A80DDD-41F6-28FD-43AD-F0CEACD17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91" y="1376637"/>
              <a:ext cx="1136190" cy="82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E0FD052E-E463-8A32-7176-3A3489FB735F}"/>
                </a:ext>
              </a:extLst>
            </p:cNvPr>
            <p:cNvCxnSpPr>
              <a:cxnSpLocks/>
            </p:cNvCxnSpPr>
            <p:nvPr/>
          </p:nvCxnSpPr>
          <p:spPr>
            <a:xfrm>
              <a:off x="1331072" y="1404772"/>
              <a:ext cx="0" cy="801353"/>
            </a:xfrm>
            <a:prstGeom prst="line">
              <a:avLst/>
            </a:prstGeom>
            <a:ln w="28575">
              <a:solidFill>
                <a:srgbClr val="2A6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199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B1FDD-11C7-4DDC-8BAD-6E79D4283405}" type="slidenum">
              <a:rPr kumimoji="0" lang="es-ES" sz="1200" b="0" i="0" u="none" strike="noStrike" kern="0" cap="none" spc="51" normalizeH="0" baseline="0" noProof="0" smtClean="0">
                <a:ln w="3175">
                  <a:noFill/>
                </a:ln>
                <a:solidFill>
                  <a:srgbClr val="7E89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0" cap="none" spc="51" normalizeH="0" baseline="0" noProof="0" dirty="0">
              <a:ln w="3175">
                <a:noFill/>
              </a:ln>
              <a:solidFill>
                <a:srgbClr val="7E89A8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reate txt">
            <a:extLst>
              <a:ext uri="{FF2B5EF4-FFF2-40B4-BE49-F238E27FC236}">
                <a16:creationId xmlns:a16="http://schemas.microsoft.com/office/drawing/2014/main" id="{ECF68EFE-376A-45BB-BEE2-C20414BED887}"/>
              </a:ext>
            </a:extLst>
          </p:cNvPr>
          <p:cNvSpPr txBox="1"/>
          <p:nvPr/>
        </p:nvSpPr>
        <p:spPr>
          <a:xfrm>
            <a:off x="633047" y="496322"/>
            <a:ext cx="7238937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en-US" sz="24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COMMUNICATION PORTFOLIO – MAIN PROJECTS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CB3B0BD-B7D3-9120-9ECA-3CF6C4E837F4}"/>
              </a:ext>
            </a:extLst>
          </p:cNvPr>
          <p:cNvGrpSpPr/>
          <p:nvPr/>
        </p:nvGrpSpPr>
        <p:grpSpPr>
          <a:xfrm>
            <a:off x="265891" y="1376637"/>
            <a:ext cx="1136190" cy="829488"/>
            <a:chOff x="265891" y="1376637"/>
            <a:chExt cx="1136190" cy="829488"/>
          </a:xfrm>
        </p:grpSpPr>
        <p:pic>
          <p:nvPicPr>
            <p:cNvPr id="1026" name="Picture 2" descr="Nordson DIMA launches two websites for the Electronics Industry | Dima  Dispensing">
              <a:extLst>
                <a:ext uri="{FF2B5EF4-FFF2-40B4-BE49-F238E27FC236}">
                  <a16:creationId xmlns:a16="http://schemas.microsoft.com/office/drawing/2014/main" id="{61C09C37-1746-4AC9-8943-82BBE18F4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91" y="1376637"/>
              <a:ext cx="1136190" cy="82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0CDF92C2-9CE2-4301-A081-05699EA6F4E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072" y="1404772"/>
              <a:ext cx="0" cy="801353"/>
            </a:xfrm>
            <a:prstGeom prst="line">
              <a:avLst/>
            </a:prstGeom>
            <a:ln w="28575">
              <a:solidFill>
                <a:srgbClr val="2A6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áfico 8" descr="Mano con dedo índice apuntando a la derecha contorno">
            <a:extLst>
              <a:ext uri="{FF2B5EF4-FFF2-40B4-BE49-F238E27FC236}">
                <a16:creationId xmlns:a16="http://schemas.microsoft.com/office/drawing/2014/main" id="{CD8CCE2E-9C61-EF80-79CF-0248D30C0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1635" y="3367534"/>
            <a:ext cx="648789" cy="648789"/>
          </a:xfrm>
          <a:prstGeom prst="rect">
            <a:avLst/>
          </a:prstGeom>
        </p:spPr>
      </p:pic>
      <p:sp>
        <p:nvSpPr>
          <p:cNvPr id="16" name="Create txt">
            <a:extLst>
              <a:ext uri="{FF2B5EF4-FFF2-40B4-BE49-F238E27FC236}">
                <a16:creationId xmlns:a16="http://schemas.microsoft.com/office/drawing/2014/main" id="{8D8D565B-3E95-CE9B-293E-92AC91BEC128}"/>
              </a:ext>
            </a:extLst>
          </p:cNvPr>
          <p:cNvSpPr txBox="1"/>
          <p:nvPr/>
        </p:nvSpPr>
        <p:spPr>
          <a:xfrm>
            <a:off x="1893605" y="1402635"/>
            <a:ext cx="6505922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2. </a:t>
            </a:r>
            <a:r>
              <a:rPr lang="en-US" dirty="0">
                <a:solidFill>
                  <a:srgbClr val="4D4D4D"/>
                </a:solidFill>
              </a:rPr>
              <a:t>PG for the “Relaunch of EUROSAI’s website”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F8C9C64-4FEC-A8C3-E6FC-8C882A245789}"/>
              </a:ext>
            </a:extLst>
          </p:cNvPr>
          <p:cNvSpPr txBox="1"/>
          <p:nvPr/>
        </p:nvSpPr>
        <p:spPr>
          <a:xfrm>
            <a:off x="2714067" y="2166053"/>
            <a:ext cx="3941138" cy="392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AU" dirty="0"/>
              <a:t>STIC Directorate’s </a:t>
            </a:r>
            <a:r>
              <a:rPr lang="en-AU" dirty="0">
                <a:solidFill>
                  <a:srgbClr val="4D4D4D"/>
                </a:solidFill>
              </a:rPr>
              <a:t>main conclusions: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9B36B88-7981-DE0F-94B8-133490EFF1FE}"/>
              </a:ext>
            </a:extLst>
          </p:cNvPr>
          <p:cNvSpPr/>
          <p:nvPr/>
        </p:nvSpPr>
        <p:spPr>
          <a:xfrm>
            <a:off x="1210495" y="2812869"/>
            <a:ext cx="3732130" cy="16619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6C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Pre-offers are usually higher in price than final price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6C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Additionally, they consider the effort (hours) may be lesser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6C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With these in mind, they estimated an average of EUR 157,000, VAT Excluded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E0EF94BE-0179-A26F-9185-1309E0AA1866}"/>
              </a:ext>
            </a:extLst>
          </p:cNvPr>
          <p:cNvSpPr/>
          <p:nvPr/>
        </p:nvSpPr>
        <p:spPr>
          <a:xfrm>
            <a:off x="1210495" y="4669294"/>
            <a:ext cx="3694341" cy="16460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AU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Once a web is launched, </a:t>
            </a:r>
            <a:r>
              <a:rPr lang="en-AU" sz="1400" b="1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actualisations</a:t>
            </a:r>
            <a:r>
              <a:rPr lang="en-AU" sz="14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 around every two years should be taken into consideration. They should be contracted separately, and the estimation of each is around 15% of the initial development</a:t>
            </a:r>
          </a:p>
        </p:txBody>
      </p:sp>
      <p:pic>
        <p:nvPicPr>
          <p:cNvPr id="10" name="Gráfico 9" descr="Mano con dedo índice apuntando a la derecha contorno">
            <a:extLst>
              <a:ext uri="{FF2B5EF4-FFF2-40B4-BE49-F238E27FC236}">
                <a16:creationId xmlns:a16="http://schemas.microsoft.com/office/drawing/2014/main" id="{ADBCCC21-CB61-EC09-8B7C-8E06661E1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1634" y="5183534"/>
            <a:ext cx="648789" cy="648789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CD044909-D13D-C0A7-E526-0A84F5D00F4C}"/>
              </a:ext>
            </a:extLst>
          </p:cNvPr>
          <p:cNvGrpSpPr/>
          <p:nvPr/>
        </p:nvGrpSpPr>
        <p:grpSpPr>
          <a:xfrm>
            <a:off x="6009435" y="2545047"/>
            <a:ext cx="2404647" cy="1565955"/>
            <a:chOff x="6009435" y="2379582"/>
            <a:chExt cx="2404647" cy="1565955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36B6968C-7335-6573-1D36-FE1E30078B89}"/>
                </a:ext>
              </a:extLst>
            </p:cNvPr>
            <p:cNvSpPr/>
            <p:nvPr/>
          </p:nvSpPr>
          <p:spPr>
            <a:xfrm>
              <a:off x="6009435" y="3104754"/>
              <a:ext cx="1857612" cy="84078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Clr>
                  <a:srgbClr val="2A6CA8"/>
                </a:buClr>
              </a:pPr>
              <a:r>
                <a:rPr lang="en-AU" sz="1400" b="1" kern="0" spc="50" dirty="0">
                  <a:ln w="3175">
                    <a:noFill/>
                  </a:ln>
                  <a:solidFill>
                    <a:srgbClr val="2A6CA8"/>
                  </a:solidFill>
                  <a:latin typeface="AvantGarde Bk BT"/>
                  <a:cs typeface="Times New Roman" panose="02020603050405020304" pitchFamily="18" charset="0"/>
                </a:rPr>
                <a:t>Submitted to GB </a:t>
              </a:r>
              <a:r>
                <a:rPr lang="en-AU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for written approval</a:t>
              </a:r>
            </a:p>
          </p:txBody>
        </p:sp>
        <p:pic>
          <p:nvPicPr>
            <p:cNvPr id="3074" name="Picture 2" descr="Approved - Free ui icons">
              <a:extLst>
                <a:ext uri="{FF2B5EF4-FFF2-40B4-BE49-F238E27FC236}">
                  <a16:creationId xmlns:a16="http://schemas.microsoft.com/office/drawing/2014/main" id="{EF0C8698-C1EA-4AF4-004F-FD20AC76D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429" y="2379582"/>
              <a:ext cx="1021653" cy="1021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67A36EF-B403-97E0-621A-5E24ACBF95D9}"/>
              </a:ext>
            </a:extLst>
          </p:cNvPr>
          <p:cNvGrpSpPr/>
          <p:nvPr/>
        </p:nvGrpSpPr>
        <p:grpSpPr>
          <a:xfrm>
            <a:off x="6009435" y="4431271"/>
            <a:ext cx="2404647" cy="1436085"/>
            <a:chOff x="6009435" y="4309351"/>
            <a:chExt cx="2404647" cy="1436085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0BBEA021-5023-7487-59DF-DFE660A831CA}"/>
                </a:ext>
              </a:extLst>
            </p:cNvPr>
            <p:cNvSpPr/>
            <p:nvPr/>
          </p:nvSpPr>
          <p:spPr>
            <a:xfrm>
              <a:off x="6009435" y="4884713"/>
              <a:ext cx="1857612" cy="86072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400" kern="0" spc="50" dirty="0">
                  <a:ln w="3175">
                    <a:noFill/>
                  </a:ln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To be considered </a:t>
              </a:r>
              <a:r>
                <a:rPr lang="en-AU" sz="1400" b="1" kern="0" spc="50" dirty="0">
                  <a:ln w="3175">
                    <a:noFill/>
                  </a:ln>
                  <a:solidFill>
                    <a:srgbClr val="2A6CA8"/>
                  </a:solidFill>
                  <a:latin typeface="AvantGarde Bk BT"/>
                  <a:cs typeface="Times New Roman" panose="02020603050405020304" pitchFamily="18" charset="0"/>
                </a:rPr>
                <a:t>when drafting next budgets</a:t>
              </a:r>
            </a:p>
          </p:txBody>
        </p:sp>
        <p:pic>
          <p:nvPicPr>
            <p:cNvPr id="3076" name="Picture 4" descr="Book - Free education icons">
              <a:extLst>
                <a:ext uri="{FF2B5EF4-FFF2-40B4-BE49-F238E27FC236}">
                  <a16:creationId xmlns:a16="http://schemas.microsoft.com/office/drawing/2014/main" id="{C04BC029-606D-4407-A9CA-B8102856E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537" y="4309351"/>
              <a:ext cx="959545" cy="714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264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B1FDD-11C7-4DDC-8BAD-6E79D4283405}" type="slidenum">
              <a:rPr kumimoji="0" lang="es-ES" sz="1200" b="0" i="0" u="none" strike="noStrike" kern="0" cap="none" spc="51" normalizeH="0" baseline="0" noProof="0" smtClean="0">
                <a:ln w="3175">
                  <a:noFill/>
                </a:ln>
                <a:solidFill>
                  <a:srgbClr val="7E89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1200" b="0" i="0" u="none" strike="noStrike" kern="0" cap="none" spc="51" normalizeH="0" baseline="0" noProof="0" dirty="0">
              <a:ln w="3175">
                <a:noFill/>
              </a:ln>
              <a:solidFill>
                <a:srgbClr val="7E89A8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reate txt">
            <a:extLst>
              <a:ext uri="{FF2B5EF4-FFF2-40B4-BE49-F238E27FC236}">
                <a16:creationId xmlns:a16="http://schemas.microsoft.com/office/drawing/2014/main" id="{ECF68EFE-376A-45BB-BEE2-C20414BED887}"/>
              </a:ext>
            </a:extLst>
          </p:cNvPr>
          <p:cNvSpPr txBox="1"/>
          <p:nvPr/>
        </p:nvSpPr>
        <p:spPr>
          <a:xfrm>
            <a:off x="633047" y="496322"/>
            <a:ext cx="7238937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en-US" sz="24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COMMUNICATION PORTFOLIO – MAIN PROJECTS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CB3B0BD-B7D3-9120-9ECA-3CF6C4E837F4}"/>
              </a:ext>
            </a:extLst>
          </p:cNvPr>
          <p:cNvGrpSpPr/>
          <p:nvPr/>
        </p:nvGrpSpPr>
        <p:grpSpPr>
          <a:xfrm>
            <a:off x="265891" y="1376637"/>
            <a:ext cx="1136190" cy="829488"/>
            <a:chOff x="265891" y="1376637"/>
            <a:chExt cx="1136190" cy="829488"/>
          </a:xfrm>
        </p:grpSpPr>
        <p:pic>
          <p:nvPicPr>
            <p:cNvPr id="1026" name="Picture 2" descr="Nordson DIMA launches two websites for the Electronics Industry | Dima  Dispensing">
              <a:extLst>
                <a:ext uri="{FF2B5EF4-FFF2-40B4-BE49-F238E27FC236}">
                  <a16:creationId xmlns:a16="http://schemas.microsoft.com/office/drawing/2014/main" id="{61C09C37-1746-4AC9-8943-82BBE18F43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91" y="1376637"/>
              <a:ext cx="1136190" cy="829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0CDF92C2-9CE2-4301-A081-05699EA6F4E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072" y="1404772"/>
              <a:ext cx="0" cy="801353"/>
            </a:xfrm>
            <a:prstGeom prst="line">
              <a:avLst/>
            </a:prstGeom>
            <a:ln w="28575">
              <a:solidFill>
                <a:srgbClr val="2A6C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reate txt">
            <a:extLst>
              <a:ext uri="{FF2B5EF4-FFF2-40B4-BE49-F238E27FC236}">
                <a16:creationId xmlns:a16="http://schemas.microsoft.com/office/drawing/2014/main" id="{8D8D565B-3E95-CE9B-293E-92AC91BEC128}"/>
              </a:ext>
            </a:extLst>
          </p:cNvPr>
          <p:cNvSpPr txBox="1"/>
          <p:nvPr/>
        </p:nvSpPr>
        <p:spPr>
          <a:xfrm>
            <a:off x="1893605" y="1402635"/>
            <a:ext cx="6505922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2. </a:t>
            </a:r>
            <a:r>
              <a:rPr lang="en-US" dirty="0">
                <a:solidFill>
                  <a:srgbClr val="4D4D4D"/>
                </a:solidFill>
              </a:rPr>
              <a:t>PG for the “Relaunch of EUROSAI’s website”</a:t>
            </a:r>
          </a:p>
        </p:txBody>
      </p:sp>
      <p:pic>
        <p:nvPicPr>
          <p:cNvPr id="8" name="Imagen 7" descr="Imagen que contiene computadora&#10;&#10;Descripción generada automáticamente">
            <a:extLst>
              <a:ext uri="{FF2B5EF4-FFF2-40B4-BE49-F238E27FC236}">
                <a16:creationId xmlns:a16="http://schemas.microsoft.com/office/drawing/2014/main" id="{8780C50E-56D6-0EC6-43EE-1C1A46038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7" t="17915" r="32820" b="8250"/>
          <a:stretch/>
        </p:blipFill>
        <p:spPr>
          <a:xfrm>
            <a:off x="6539218" y="5215517"/>
            <a:ext cx="1000813" cy="11814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CB36708-E58E-84E4-ABA3-6E8D46A50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163" y="3461025"/>
            <a:ext cx="1268078" cy="1274174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6D5825B9-E8E2-C605-7206-90EB4D1EFE80}"/>
              </a:ext>
            </a:extLst>
          </p:cNvPr>
          <p:cNvSpPr/>
          <p:nvPr/>
        </p:nvSpPr>
        <p:spPr>
          <a:xfrm>
            <a:off x="3442925" y="1918832"/>
            <a:ext cx="2248249" cy="11159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Technical &amp; economic docs (ITC)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2F36D9CE-CA00-5A23-5740-B6703308413A}"/>
              </a:ext>
            </a:extLst>
          </p:cNvPr>
          <p:cNvSpPr/>
          <p:nvPr/>
        </p:nvSpPr>
        <p:spPr>
          <a:xfrm>
            <a:off x="5825071" y="2477957"/>
            <a:ext cx="2248249" cy="11159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-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n-AU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Review &amp; administrative docs (Procurement)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4A2EDCF-5E72-59E3-461B-2F7D51013F3A}"/>
              </a:ext>
            </a:extLst>
          </p:cNvPr>
          <p:cNvSpPr/>
          <p:nvPr/>
        </p:nvSpPr>
        <p:spPr>
          <a:xfrm>
            <a:off x="5825070" y="3807980"/>
            <a:ext cx="2248249" cy="1115915"/>
          </a:xfrm>
          <a:prstGeom prst="roundRect">
            <a:avLst>
              <a:gd name="adj" fmla="val 121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-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n-AU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Approval TCE’s GC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EA54EF2E-C34F-B280-6076-9E3F0160DEC9}"/>
              </a:ext>
            </a:extLst>
          </p:cNvPr>
          <p:cNvSpPr/>
          <p:nvPr/>
        </p:nvSpPr>
        <p:spPr>
          <a:xfrm>
            <a:off x="3442925" y="5327785"/>
            <a:ext cx="2248249" cy="1115915"/>
          </a:xfrm>
          <a:prstGeom prst="roundRect">
            <a:avLst>
              <a:gd name="adj" fmla="val 121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-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n-AU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Tender procedure: Publication (Procurement)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893CE61-3C92-81C5-60BA-CA58569B56D2}"/>
              </a:ext>
            </a:extLst>
          </p:cNvPr>
          <p:cNvSpPr/>
          <p:nvPr/>
        </p:nvSpPr>
        <p:spPr>
          <a:xfrm>
            <a:off x="844633" y="4709804"/>
            <a:ext cx="2248249" cy="1115915"/>
          </a:xfrm>
          <a:prstGeom prst="roundRect">
            <a:avLst>
              <a:gd name="adj" fmla="val 121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-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n-AU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Adjudication 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8CFE24F3-288D-8013-B0D9-E0FE41E63E6D}"/>
              </a:ext>
            </a:extLst>
          </p:cNvPr>
          <p:cNvSpPr/>
          <p:nvPr/>
        </p:nvSpPr>
        <p:spPr>
          <a:xfrm>
            <a:off x="844633" y="3135834"/>
            <a:ext cx="2248249" cy="1115915"/>
          </a:xfrm>
          <a:prstGeom prst="roundRect">
            <a:avLst>
              <a:gd name="adj" fmla="val 1215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-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sz="20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START</a:t>
            </a:r>
          </a:p>
        </p:txBody>
      </p:sp>
      <p:pic>
        <p:nvPicPr>
          <p:cNvPr id="23" name="Gráfico 22" descr="Flecha: giro a la derecha con relleno sólido">
            <a:extLst>
              <a:ext uri="{FF2B5EF4-FFF2-40B4-BE49-F238E27FC236}">
                <a16:creationId xmlns:a16="http://schemas.microsoft.com/office/drawing/2014/main" id="{47CAD086-A73B-3439-D009-1516CB0E5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4818" y="1879774"/>
            <a:ext cx="914400" cy="914400"/>
          </a:xfrm>
          <a:prstGeom prst="rect">
            <a:avLst/>
          </a:prstGeom>
        </p:spPr>
      </p:pic>
      <p:pic>
        <p:nvPicPr>
          <p:cNvPr id="25" name="Gráfico 24" descr="Flecha: giro a la derecha con relleno sólido">
            <a:extLst>
              <a:ext uri="{FF2B5EF4-FFF2-40B4-BE49-F238E27FC236}">
                <a16:creationId xmlns:a16="http://schemas.microsoft.com/office/drawing/2014/main" id="{5C7BBE6F-59CD-D3BA-F1ED-B5970886E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2435282" y="5736067"/>
            <a:ext cx="914400" cy="914400"/>
          </a:xfrm>
          <a:prstGeom prst="rect">
            <a:avLst/>
          </a:prstGeom>
        </p:spPr>
      </p:pic>
      <p:pic>
        <p:nvPicPr>
          <p:cNvPr id="30" name="Gráfico 29" descr="Flecha: curva con sentido de las agujas del reloj con relleno sólido">
            <a:extLst>
              <a:ext uri="{FF2B5EF4-FFF2-40B4-BE49-F238E27FC236}">
                <a16:creationId xmlns:a16="http://schemas.microsoft.com/office/drawing/2014/main" id="{09DE8167-2BAD-4997-6E45-D71B37397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9657" y="4251749"/>
            <a:ext cx="914400" cy="914400"/>
          </a:xfrm>
          <a:prstGeom prst="rect">
            <a:avLst/>
          </a:prstGeom>
        </p:spPr>
      </p:pic>
      <p:pic>
        <p:nvPicPr>
          <p:cNvPr id="31" name="Gráfico 30" descr="Flecha: curva con sentido de las agujas del reloj con relleno sólido">
            <a:extLst>
              <a:ext uri="{FF2B5EF4-FFF2-40B4-BE49-F238E27FC236}">
                <a16:creationId xmlns:a16="http://schemas.microsoft.com/office/drawing/2014/main" id="{E15AA423-755B-F9F9-6A83-6ED834F66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1665718">
            <a:off x="7828914" y="3281909"/>
            <a:ext cx="914400" cy="914400"/>
          </a:xfrm>
          <a:prstGeom prst="rect">
            <a:avLst/>
          </a:prstGeom>
        </p:spPr>
      </p:pic>
      <p:pic>
        <p:nvPicPr>
          <p:cNvPr id="32" name="Gráfico 31" descr="Flecha: curva con sentido de las agujas del reloj con relleno sólido">
            <a:extLst>
              <a:ext uri="{FF2B5EF4-FFF2-40B4-BE49-F238E27FC236}">
                <a16:creationId xmlns:a16="http://schemas.microsoft.com/office/drawing/2014/main" id="{90D4E693-8504-6525-26BF-445F8AED51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331283">
            <a:off x="5594079" y="4923799"/>
            <a:ext cx="914400" cy="914400"/>
          </a:xfrm>
          <a:prstGeom prst="rect">
            <a:avLst/>
          </a:prstGeom>
        </p:spPr>
      </p:pic>
      <p:pic>
        <p:nvPicPr>
          <p:cNvPr id="9" name="Gráfico 8" descr="Casilla marcada contorno">
            <a:extLst>
              <a:ext uri="{FF2B5EF4-FFF2-40B4-BE49-F238E27FC236}">
                <a16:creationId xmlns:a16="http://schemas.microsoft.com/office/drawing/2014/main" id="{B263503F-0396-CDBC-0D9F-2F12766937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69574" y="18964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3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4B1FDD-11C7-4DDC-8BAD-6E79D4283405}" type="slidenum">
              <a:rPr kumimoji="0" lang="es-ES" sz="1200" b="0" i="0" u="none" strike="noStrike" kern="0" cap="none" spc="51" normalizeH="0" baseline="0" noProof="0" smtClean="0">
                <a:ln w="3175">
                  <a:noFill/>
                </a:ln>
                <a:solidFill>
                  <a:srgbClr val="7E89A8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0" cap="none" spc="51" normalizeH="0" baseline="0" noProof="0" dirty="0">
              <a:ln w="3175">
                <a:noFill/>
              </a:ln>
              <a:solidFill>
                <a:srgbClr val="7E89A8"/>
              </a:solidFill>
              <a:effectLst/>
              <a:uLnTx/>
              <a:uFillTx/>
              <a:latin typeface="AvantGarde Bk B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reate txt">
            <a:extLst>
              <a:ext uri="{FF2B5EF4-FFF2-40B4-BE49-F238E27FC236}">
                <a16:creationId xmlns:a16="http://schemas.microsoft.com/office/drawing/2014/main" id="{ECF68EFE-376A-45BB-BEE2-C20414BED887}"/>
              </a:ext>
            </a:extLst>
          </p:cNvPr>
          <p:cNvSpPr txBox="1"/>
          <p:nvPr/>
        </p:nvSpPr>
        <p:spPr>
          <a:xfrm>
            <a:off x="756140" y="1243681"/>
            <a:ext cx="7238937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3. </a:t>
            </a:r>
            <a:r>
              <a:rPr lang="en-US" dirty="0">
                <a:solidFill>
                  <a:srgbClr val="4D4D4D"/>
                </a:solidFill>
              </a:rPr>
              <a:t>Management and update of the current EUROSAI website</a:t>
            </a:r>
          </a:p>
        </p:txBody>
      </p:sp>
      <p:sp>
        <p:nvSpPr>
          <p:cNvPr id="6" name="Create txt">
            <a:extLst>
              <a:ext uri="{FF2B5EF4-FFF2-40B4-BE49-F238E27FC236}">
                <a16:creationId xmlns:a16="http://schemas.microsoft.com/office/drawing/2014/main" id="{C4C9CFD3-1E85-E8C5-5031-587545AF58A2}"/>
              </a:ext>
            </a:extLst>
          </p:cNvPr>
          <p:cNvSpPr txBox="1"/>
          <p:nvPr/>
        </p:nvSpPr>
        <p:spPr>
          <a:xfrm>
            <a:off x="633047" y="496322"/>
            <a:ext cx="7238937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en-US" sz="2400" b="0" i="0" u="none" strike="noStrike" kern="0" cap="none" spc="50" normalizeH="0" baseline="0" noProof="0" dirty="0">
                <a:ln w="3175">
                  <a:noFill/>
                </a:ln>
                <a:solidFill>
                  <a:srgbClr val="7E89A7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rPr>
              <a:t>COMMUNICATION PORTFOLIO – MAIN PROJECTS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ED487D5-A39B-3D8F-C91B-37EF295E93A8}"/>
              </a:ext>
            </a:extLst>
          </p:cNvPr>
          <p:cNvGrpSpPr/>
          <p:nvPr/>
        </p:nvGrpSpPr>
        <p:grpSpPr>
          <a:xfrm>
            <a:off x="2844247" y="4969287"/>
            <a:ext cx="3886071" cy="1291607"/>
            <a:chOff x="3028535" y="4924442"/>
            <a:chExt cx="3886071" cy="1291607"/>
          </a:xfrm>
        </p:grpSpPr>
        <p:sp>
          <p:nvSpPr>
            <p:cNvPr id="11" name="Create txt">
              <a:extLst>
                <a:ext uri="{FF2B5EF4-FFF2-40B4-BE49-F238E27FC236}">
                  <a16:creationId xmlns:a16="http://schemas.microsoft.com/office/drawing/2014/main" id="{9FBFD7D4-9304-028E-601B-480B00673883}"/>
                </a:ext>
              </a:extLst>
            </p:cNvPr>
            <p:cNvSpPr txBox="1"/>
            <p:nvPr/>
          </p:nvSpPr>
          <p:spPr>
            <a:xfrm>
              <a:off x="3269559" y="5012588"/>
              <a:ext cx="3645047" cy="12034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448" tIns="107342" rIns="134182" bIns="107342" rtlCol="0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1600" b="1" i="0" u="none" strike="noStrike" kern="0" cap="none" spc="50" normalizeH="0" baseline="0">
                  <a:ln w="3175">
                    <a:noFill/>
                  </a:ln>
                  <a:gradFill>
                    <a:gsLst>
                      <a:gs pos="17424">
                        <a:schemeClr val="accent3"/>
                      </a:gs>
                      <a:gs pos="61000">
                        <a:schemeClr val="accent3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/>
                  <a:cs typeface="Segoe UI Semibold" panose="020B0702040204020203" pitchFamily="34" charset="0"/>
                </a:defRPr>
              </a:lvl1pPr>
            </a:lstStyle>
            <a:p>
              <a:pPr marL="265113" marR="39370" lvl="0" indent="0" algn="just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472C4"/>
                </a:buClr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none" spc="50" normalizeH="0" baseline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Project Groups’ section update:</a:t>
              </a:r>
            </a:p>
            <a:p>
              <a:pPr marL="550863" marR="39370" lvl="0" indent="-285750" algn="just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472C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600" b="0" i="0" u="none" strike="noStrike" kern="0" cap="none" spc="50" normalizeH="0" baseline="0" dirty="0">
                  <a:ln w="3175"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vantGarde Bk BT"/>
                  <a:ea typeface="+mn-ea"/>
                  <a:cs typeface="Times New Roman" panose="02020603050405020304" pitchFamily="18" charset="0"/>
                </a:rPr>
                <a:t>Status</a:t>
              </a:r>
            </a:p>
            <a:p>
              <a:pPr marL="550863" marR="39370" lvl="0" indent="-285750" algn="just" defTabSz="912845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4472C4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AU" b="0" dirty="0">
                  <a:solidFill>
                    <a:srgbClr val="4D4D4D"/>
                  </a:solidFill>
                  <a:latin typeface="AvantGarde Bk BT"/>
                  <a:cs typeface="Times New Roman" panose="02020603050405020304" pitchFamily="18" charset="0"/>
                </a:rPr>
                <a:t>Outputs</a:t>
              </a:r>
              <a:endParaRPr kumimoji="0" lang="en-AU" sz="1600" b="0" i="0" u="none" strike="noStrike" kern="0" cap="none" spc="50" normalizeH="0" baseline="0" dirty="0">
                <a:ln w="3175"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antGarde Bk BT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8EDDA1A-B3E2-441A-A6E7-6FAB55ED7241}"/>
                </a:ext>
              </a:extLst>
            </p:cNvPr>
            <p:cNvSpPr txBox="1"/>
            <p:nvPr/>
          </p:nvSpPr>
          <p:spPr>
            <a:xfrm>
              <a:off x="3028535" y="4924442"/>
              <a:ext cx="6444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Wingdings" panose="05000000000000000000" pitchFamily="2" charset="2"/>
                </a:rPr>
                <a:t></a:t>
              </a:r>
              <a:endPara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E6C1466-E07F-77ED-7271-5B3F439BEE34}"/>
              </a:ext>
            </a:extLst>
          </p:cNvPr>
          <p:cNvGrpSpPr/>
          <p:nvPr/>
        </p:nvGrpSpPr>
        <p:grpSpPr>
          <a:xfrm>
            <a:off x="1663361" y="2173958"/>
            <a:ext cx="5817278" cy="2463596"/>
            <a:chOff x="1663361" y="2173958"/>
            <a:chExt cx="5817278" cy="2463596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8BAFA33F-7FE4-A154-C5FD-02ED5DFEB421}"/>
                </a:ext>
              </a:extLst>
            </p:cNvPr>
            <p:cNvGrpSpPr/>
            <p:nvPr/>
          </p:nvGrpSpPr>
          <p:grpSpPr>
            <a:xfrm>
              <a:off x="1663361" y="2173958"/>
              <a:ext cx="5817278" cy="2463596"/>
              <a:chOff x="1014783" y="2035597"/>
              <a:chExt cx="5817278" cy="2463596"/>
            </a:xfrm>
          </p:grpSpPr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FC6CD60B-2834-2741-C307-4C21C0E2B8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34142"/>
              <a:stretch/>
            </p:blipFill>
            <p:spPr>
              <a:xfrm>
                <a:off x="1014783" y="2035597"/>
                <a:ext cx="5817278" cy="246359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p:spPr>
          </p:pic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BE480B9F-EFCF-B7C5-EB75-822F2CB6E6BA}"/>
                  </a:ext>
                </a:extLst>
              </p:cNvPr>
              <p:cNvSpPr/>
              <p:nvPr/>
            </p:nvSpPr>
            <p:spPr>
              <a:xfrm>
                <a:off x="5206745" y="3034906"/>
                <a:ext cx="627416" cy="241221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Gráfico 17" descr="Mano con dedo índice apuntando a la derecha contorno">
              <a:extLst>
                <a:ext uri="{FF2B5EF4-FFF2-40B4-BE49-F238E27FC236}">
                  <a16:creationId xmlns:a16="http://schemas.microsoft.com/office/drawing/2014/main" id="{79F7AE3E-EF47-508E-17B4-7E423EAAA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8391440" flipH="1">
              <a:off x="5332887" y="3302494"/>
              <a:ext cx="631710" cy="6317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3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5FA7A09-A689-464D-802E-E35AE7B2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1FDD-11C7-4DDC-8BAD-6E79D4283405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4" name="Create txt">
            <a:extLst>
              <a:ext uri="{FF2B5EF4-FFF2-40B4-BE49-F238E27FC236}">
                <a16:creationId xmlns:a16="http://schemas.microsoft.com/office/drawing/2014/main" id="{2A64E3C0-070D-4254-BBC7-250D4EDE3504}"/>
              </a:ext>
            </a:extLst>
          </p:cNvPr>
          <p:cNvSpPr txBox="1"/>
          <p:nvPr/>
        </p:nvSpPr>
        <p:spPr>
          <a:xfrm>
            <a:off x="1192540" y="1896501"/>
            <a:ext cx="7322809" cy="1926095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431800" marR="39370" lvl="0" algn="just" defTabSz="912845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defRPr/>
            </a:pPr>
            <a:r>
              <a:rPr lang="en-US" dirty="0"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rPr>
              <a:t>No. 27</a:t>
            </a:r>
            <a:endParaRPr lang="en-US" dirty="0">
              <a:solidFill>
                <a:srgbClr val="4D4D4D"/>
              </a:solidFill>
              <a:latin typeface="AvantGarde Bk BT"/>
              <a:cs typeface="Times New Roman" panose="02020603050405020304" pitchFamily="18" charset="0"/>
            </a:endParaRPr>
          </a:p>
          <a:p>
            <a:pPr marL="1231900" marR="39370" lvl="1" indent="-342900" algn="just" defTabSz="912845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500" b="0" dirty="0"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Proposed theme: "</a:t>
            </a:r>
            <a:r>
              <a:rPr lang="en-US" sz="1500" b="0" dirty="0"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rPr>
              <a:t>SAIs: in search of citizens' engagement</a:t>
            </a:r>
            <a:r>
              <a:rPr lang="en-US" sz="1500" b="0" dirty="0"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"</a:t>
            </a:r>
          </a:p>
          <a:p>
            <a:pPr marL="1231900" marR="39370" lvl="1" indent="-342900" algn="just" defTabSz="912845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Call for contributions in December 2022</a:t>
            </a:r>
          </a:p>
          <a:p>
            <a:pPr marL="1231900" marR="39370" lvl="1" indent="-342900" algn="just" defTabSz="912845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Deadline: 31/01/2023 (extended to </a:t>
            </a:r>
            <a:r>
              <a:rPr lang="en-US" sz="1500" b="1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30/04/2023</a:t>
            </a:r>
            <a:r>
              <a:rPr lang="en-US" sz="15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)</a:t>
            </a:r>
          </a:p>
          <a:p>
            <a:pPr marL="1231900" marR="39370" lvl="1" indent="-342900" algn="just" defTabSz="912845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500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Estimated launch: </a:t>
            </a:r>
            <a:r>
              <a:rPr lang="en-US" sz="1500" b="1" kern="0" spc="50" dirty="0">
                <a:ln w="3175">
                  <a:noFill/>
                </a:ln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Summer 2023</a:t>
            </a:r>
          </a:p>
        </p:txBody>
      </p:sp>
      <p:sp>
        <p:nvSpPr>
          <p:cNvPr id="5" name="Create txt">
            <a:extLst>
              <a:ext uri="{FF2B5EF4-FFF2-40B4-BE49-F238E27FC236}">
                <a16:creationId xmlns:a16="http://schemas.microsoft.com/office/drawing/2014/main" id="{DD6F7A35-036F-407E-BE37-4A9701BF29D3}"/>
              </a:ext>
            </a:extLst>
          </p:cNvPr>
          <p:cNvSpPr txBox="1"/>
          <p:nvPr/>
        </p:nvSpPr>
        <p:spPr>
          <a:xfrm>
            <a:off x="633047" y="496322"/>
            <a:ext cx="7238937" cy="549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rgbClr val="7E89A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b="0" dirty="0">
                <a:solidFill>
                  <a:srgbClr val="7E89A7"/>
                </a:solidFill>
                <a:latin typeface="AvantGarde Bk BT"/>
                <a:cs typeface="Times New Roman" panose="02020603050405020304" pitchFamily="18" charset="0"/>
              </a:rPr>
              <a:t>COMMUNICATION PORTFOLIO – MAIN PROJECTS</a:t>
            </a:r>
          </a:p>
        </p:txBody>
      </p:sp>
      <p:sp>
        <p:nvSpPr>
          <p:cNvPr id="8" name="Create txt">
            <a:extLst>
              <a:ext uri="{FF2B5EF4-FFF2-40B4-BE49-F238E27FC236}">
                <a16:creationId xmlns:a16="http://schemas.microsoft.com/office/drawing/2014/main" id="{3AEF38C1-B56D-4A72-97C0-5707513704F0}"/>
              </a:ext>
            </a:extLst>
          </p:cNvPr>
          <p:cNvSpPr txBox="1"/>
          <p:nvPr/>
        </p:nvSpPr>
        <p:spPr>
          <a:xfrm>
            <a:off x="1831663" y="4680302"/>
            <a:ext cx="6683686" cy="1923658"/>
          </a:xfrm>
          <a:prstGeom prst="rect">
            <a:avLst/>
          </a:prstGeom>
          <a:noFill/>
          <a:ln>
            <a:noFill/>
          </a:ln>
        </p:spPr>
        <p:txBody>
          <a:bodyPr wrap="square" lIns="68448" tIns="107342" rIns="134182" bIns="107342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1600" b="1" i="0" u="none" strike="noStrike" kern="0" cap="none" spc="50" normalizeH="0" baseline="0">
                <a:ln w="3175">
                  <a:noFill/>
                </a:ln>
                <a:gradFill>
                  <a:gsLst>
                    <a:gs pos="17424">
                      <a:schemeClr val="accent3"/>
                    </a:gs>
                    <a:gs pos="61000">
                      <a:schemeClr val="accent3"/>
                    </a:gs>
                  </a:gsLst>
                  <a:lin ang="5400000" scaled="1"/>
                </a:gradFill>
                <a:effectLst/>
                <a:uLnTx/>
                <a:uFillTx/>
                <a:latin typeface="Segoe UI"/>
                <a:cs typeface="Segoe UI Semibold" panose="020B0702040204020203" pitchFamily="34" charset="0"/>
              </a:defRPr>
            </a:lvl1pPr>
          </a:lstStyle>
          <a:p>
            <a:pPr marL="550863" marR="39370" lvl="0" indent="-285750" algn="just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b="0" dirty="0"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Regular publication</a:t>
            </a:r>
          </a:p>
          <a:p>
            <a:pPr marL="550863" marR="39370" lvl="0" indent="-285750" algn="just" defTabSz="912845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500" b="0" dirty="0"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Responsible: SAI Israel (Newsletter design, calls for topics, etc.)</a:t>
            </a:r>
          </a:p>
          <a:p>
            <a:pPr marL="550863" marR="39370" indent="-285750" algn="just" defTabSz="912845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1500" b="0" dirty="0"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It can be news from SAIs and INTOSAI, not only from EUROSAI </a:t>
            </a:r>
          </a:p>
          <a:p>
            <a:pPr marL="722313" marR="39370" lvl="0" indent="-277813" algn="just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tabLst/>
              <a:defRPr/>
            </a:pPr>
            <a:endParaRPr lang="en-US" b="0" dirty="0">
              <a:solidFill>
                <a:srgbClr val="4D4D4D"/>
              </a:solidFill>
              <a:latin typeface="AvantGarde Bk BT"/>
              <a:cs typeface="Times New Roman" panose="02020603050405020304" pitchFamily="18" charset="0"/>
            </a:endParaRPr>
          </a:p>
          <a:p>
            <a:pPr marL="1254125" marR="39370" lvl="0" algn="just" defTabSz="912845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tabLst>
                <a:tab pos="717550" algn="l"/>
                <a:tab pos="984250" algn="l"/>
              </a:tabLst>
              <a:defRPr/>
            </a:pPr>
            <a:r>
              <a:rPr lang="en-US" b="0" dirty="0"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	</a:t>
            </a:r>
            <a:r>
              <a:rPr lang="en-US" sz="1500" b="0" dirty="0"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To</a:t>
            </a:r>
            <a:r>
              <a:rPr lang="en-US" sz="1500" b="0" dirty="0">
                <a:solidFill>
                  <a:srgbClr val="FF0000"/>
                </a:solidFill>
                <a:latin typeface="AvantGarde Bk BT"/>
                <a:cs typeface="Times New Roman" panose="02020603050405020304" pitchFamily="18" charset="0"/>
              </a:rPr>
              <a:t> </a:t>
            </a:r>
            <a:r>
              <a:rPr lang="en-US" sz="1500" b="0" dirty="0">
                <a:solidFill>
                  <a:srgbClr val="4D4D4D"/>
                </a:solidFill>
                <a:latin typeface="AvantGarde Bk BT"/>
                <a:cs typeface="Times New Roman" panose="02020603050405020304" pitchFamily="18" charset="0"/>
              </a:rPr>
              <a:t>be launched by </a:t>
            </a:r>
            <a:r>
              <a:rPr lang="en-US" sz="1500" dirty="0"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rPr>
              <a:t>June 2023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CD4B614-3317-4BC8-A2B3-E45841822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646" y="4009731"/>
            <a:ext cx="1475158" cy="81311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reate txt">
            <a:extLst>
              <a:ext uri="{FF2B5EF4-FFF2-40B4-BE49-F238E27FC236}">
                <a16:creationId xmlns:a16="http://schemas.microsoft.com/office/drawing/2014/main" id="{F0BF3F32-5178-622D-3C6C-6AC2C9FD4ABF}"/>
              </a:ext>
            </a:extLst>
          </p:cNvPr>
          <p:cNvSpPr txBox="1"/>
          <p:nvPr/>
        </p:nvSpPr>
        <p:spPr>
          <a:xfrm>
            <a:off x="881551" y="1373328"/>
            <a:ext cx="2758294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4. </a:t>
            </a:r>
            <a:r>
              <a:rPr lang="en-US" dirty="0">
                <a:solidFill>
                  <a:srgbClr val="4D4D4D"/>
                </a:solidFill>
              </a:rPr>
              <a:t>EUROSAI Magazine	</a:t>
            </a:r>
          </a:p>
        </p:txBody>
      </p:sp>
      <p:pic>
        <p:nvPicPr>
          <p:cNvPr id="6" name="Gráfico 5" descr="Mano con dedo índice apuntando a la derecha contorno">
            <a:extLst>
              <a:ext uri="{FF2B5EF4-FFF2-40B4-BE49-F238E27FC236}">
                <a16:creationId xmlns:a16="http://schemas.microsoft.com/office/drawing/2014/main" id="{81216D2D-29A4-985B-787D-2696DFF54B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145" y="1879293"/>
            <a:ext cx="648789" cy="648789"/>
          </a:xfrm>
          <a:prstGeom prst="rect">
            <a:avLst/>
          </a:prstGeom>
        </p:spPr>
      </p:pic>
      <p:sp>
        <p:nvSpPr>
          <p:cNvPr id="10" name="Create txt">
            <a:extLst>
              <a:ext uri="{FF2B5EF4-FFF2-40B4-BE49-F238E27FC236}">
                <a16:creationId xmlns:a16="http://schemas.microsoft.com/office/drawing/2014/main" id="{AD18C3D6-2107-38C5-5D17-DEDE66A86FAB}"/>
              </a:ext>
            </a:extLst>
          </p:cNvPr>
          <p:cNvSpPr txBox="1"/>
          <p:nvPr/>
        </p:nvSpPr>
        <p:spPr>
          <a:xfrm>
            <a:off x="881551" y="4190691"/>
            <a:ext cx="3629489" cy="39215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39370" lvl="0" indent="0" fontAlgn="auto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 b="1" kern="0" spc="50">
                <a:ln w="3175">
                  <a:noFill/>
                </a:ln>
                <a:solidFill>
                  <a:srgbClr val="2A6CA8"/>
                </a:solidFill>
                <a:latin typeface="AvantGarde Bk BT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5. </a:t>
            </a:r>
            <a:r>
              <a:rPr lang="en-US" dirty="0">
                <a:solidFill>
                  <a:srgbClr val="4D4D4D"/>
                </a:solidFill>
              </a:rPr>
              <a:t>EUROSAI Highlights Newsletter</a:t>
            </a:r>
          </a:p>
        </p:txBody>
      </p:sp>
      <p:pic>
        <p:nvPicPr>
          <p:cNvPr id="5122" name="Picture 2" descr="Launch - Free hands and gestures icons">
            <a:extLst>
              <a:ext uri="{FF2B5EF4-FFF2-40B4-BE49-F238E27FC236}">
                <a16:creationId xmlns:a16="http://schemas.microsoft.com/office/drawing/2014/main" id="{095EA60E-28AD-DB08-221D-0FE40AEAE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242" y="5991361"/>
            <a:ext cx="594275" cy="5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167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3270</TotalTime>
  <Words>825</Words>
  <Application>Microsoft Office PowerPoint</Application>
  <PresentationFormat>Presentación en pantalla (4:3)</PresentationFormat>
  <Paragraphs>136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AvantGarde Bk BT</vt:lpstr>
      <vt:lpstr>Calibri</vt:lpstr>
      <vt:lpstr>Calibri Light</vt:lpstr>
      <vt:lpstr>Segoe UI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Campos Izquierdo, M. Rosa</dc:creator>
  <cp:lastModifiedBy>Kavelaars Garcia, Patricia Paloma</cp:lastModifiedBy>
  <cp:revision>18</cp:revision>
  <cp:lastPrinted>2023-06-05T11:47:21Z</cp:lastPrinted>
  <dcterms:created xsi:type="dcterms:W3CDTF">2021-10-14T12:34:46Z</dcterms:created>
  <dcterms:modified xsi:type="dcterms:W3CDTF">2023-06-05T11:50:46Z</dcterms:modified>
</cp:coreProperties>
</file>