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382" r:id="rId2"/>
    <p:sldId id="281" r:id="rId3"/>
    <p:sldId id="349" r:id="rId4"/>
    <p:sldId id="376" r:id="rId5"/>
    <p:sldId id="381" r:id="rId6"/>
    <p:sldId id="377" r:id="rId7"/>
    <p:sldId id="357" r:id="rId8"/>
    <p:sldId id="358" r:id="rId9"/>
    <p:sldId id="348" r:id="rId10"/>
    <p:sldId id="359" r:id="rId11"/>
    <p:sldId id="360" r:id="rId12"/>
    <p:sldId id="378" r:id="rId13"/>
    <p:sldId id="356" r:id="rId14"/>
    <p:sldId id="379" r:id="rId15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inchon Ballesta, Mª Lourdes" initials="BBML" lastIdx="1" clrIdx="0">
    <p:extLst>
      <p:ext uri="{19B8F6BF-5375-455C-9EA6-DF929625EA0E}">
        <p15:presenceInfo xmlns:p15="http://schemas.microsoft.com/office/powerpoint/2012/main" userId="S::lbelinchon@tcu.es::e13969ea-140d-48c7-a432-3c68e69e27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6" autoAdjust="0"/>
    <p:restoredTop sz="92714" autoAdjust="0"/>
  </p:normalViewPr>
  <p:slideViewPr>
    <p:cSldViewPr snapToGrid="0">
      <p:cViewPr varScale="1">
        <p:scale>
          <a:sx n="106" d="100"/>
          <a:sy n="106" d="100"/>
        </p:scale>
        <p:origin x="172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0C319-471D-451F-9BB3-2BCDFEE2D63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8A5C1F-1F68-4AC9-BAC2-02182EE6961A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b="1" spc="50" dirty="0">
              <a:ln w="3175">
                <a:noFill/>
              </a:ln>
              <a:solidFill>
                <a:srgbClr val="0070C0"/>
              </a:solidFill>
              <a:latin typeface="AvantGarde Bk BT"/>
              <a:cs typeface="Times New Roman" panose="02020603050405020304" pitchFamily="18" charset="0"/>
            </a:rPr>
            <a:t>Principle 4: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spc="50" dirty="0">
              <a:ln w="3175">
                <a:noFill/>
              </a:ln>
              <a:solidFill>
                <a:srgbClr val="4D4D4D"/>
              </a:solidFill>
              <a:latin typeface="AvantGarde Bk BT"/>
              <a:cs typeface="Times New Roman" panose="02020603050405020304" pitchFamily="18" charset="0"/>
            </a:rPr>
            <a:t>Identify, represent and advocate its members’ views and interests on subjects under development in INTOSAI</a:t>
          </a:r>
          <a:endParaRPr lang="en-US" dirty="0"/>
        </a:p>
      </dgm:t>
    </dgm:pt>
    <dgm:pt modelId="{1E8EB28D-BE29-4153-8FE0-D2E9C2D481CA}" type="parTrans" cxnId="{467688E8-3C68-4500-937D-231D17771CE8}">
      <dgm:prSet/>
      <dgm:spPr/>
      <dgm:t>
        <a:bodyPr/>
        <a:lstStyle/>
        <a:p>
          <a:endParaRPr lang="en-US"/>
        </a:p>
      </dgm:t>
    </dgm:pt>
    <dgm:pt modelId="{1D8FC62A-D721-46EE-A0EA-A2956BC91D93}" type="sibTrans" cxnId="{467688E8-3C68-4500-937D-231D17771CE8}">
      <dgm:prSet/>
      <dgm:spPr/>
      <dgm:t>
        <a:bodyPr/>
        <a:lstStyle/>
        <a:p>
          <a:endParaRPr lang="en-US"/>
        </a:p>
      </dgm:t>
    </dgm:pt>
    <dgm:pt modelId="{A6CC27A4-8567-46BA-8346-918E0F5830E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kern="1200" spc="50" dirty="0">
              <a:ln w="3175">
                <a:noFill/>
              </a:ln>
              <a:solidFill>
                <a:srgbClr val="4D4D4D"/>
              </a:solidFill>
              <a:latin typeface="AvantGarde Bk BT"/>
              <a:ea typeface="+mn-ea"/>
              <a:cs typeface="Times New Roman" panose="02020603050405020304" pitchFamily="18" charset="0"/>
            </a:rPr>
            <a:t>Channeling fluent and close relations </a:t>
          </a:r>
          <a:r>
            <a:rPr lang="en-US" sz="1600" b="1" kern="1200" spc="50" dirty="0">
              <a:ln w="3175">
                <a:noFill/>
              </a:ln>
              <a:solidFill>
                <a:srgbClr val="4D4D4D"/>
              </a:solidFill>
              <a:latin typeface="AvantGarde Bk BT"/>
              <a:ea typeface="+mn-ea"/>
              <a:cs typeface="Times New Roman" panose="02020603050405020304" pitchFamily="18" charset="0"/>
            </a:rPr>
            <a:t>with INTOSAI and its bodies</a:t>
          </a:r>
          <a:endParaRPr lang="en-US" sz="1600" kern="1200" dirty="0"/>
        </a:p>
      </dgm:t>
    </dgm:pt>
    <dgm:pt modelId="{56DEC73F-91DD-4099-A39B-03332D37418F}" type="parTrans" cxnId="{B6A708AA-7196-4BB3-9513-92FF1A859745}">
      <dgm:prSet/>
      <dgm:spPr/>
      <dgm:t>
        <a:bodyPr/>
        <a:lstStyle/>
        <a:p>
          <a:endParaRPr lang="en-US"/>
        </a:p>
      </dgm:t>
    </dgm:pt>
    <dgm:pt modelId="{22A5DBEE-BD52-41DD-9C17-9C742AC0FCF3}" type="sibTrans" cxnId="{B6A708AA-7196-4BB3-9513-92FF1A859745}">
      <dgm:prSet/>
      <dgm:spPr/>
      <dgm:t>
        <a:bodyPr/>
        <a:lstStyle/>
        <a:p>
          <a:endParaRPr lang="en-US"/>
        </a:p>
      </dgm:t>
    </dgm:pt>
    <dgm:pt modelId="{FCC2B751-3BC3-432D-B090-B49ED90FE53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US" b="1" spc="50" dirty="0">
              <a:ln w="3175">
                <a:noFill/>
              </a:ln>
              <a:solidFill>
                <a:srgbClr val="0070C0"/>
              </a:solidFill>
              <a:latin typeface="AvantGarde Bk BT"/>
              <a:cs typeface="Times New Roman" panose="02020603050405020304" pitchFamily="18" charset="0"/>
            </a:rPr>
            <a:t>Principle 6:</a:t>
          </a:r>
          <a:r>
            <a:rPr lang="en-US" spc="50" dirty="0">
              <a:ln w="3175">
                <a:noFill/>
              </a:ln>
              <a:solidFill>
                <a:srgbClr val="4D4D4D"/>
              </a:solidFill>
              <a:latin typeface="AvantGarde Bk BT"/>
              <a:cs typeface="Times New Roman" panose="02020603050405020304" pitchFamily="18" charset="0"/>
            </a:rPr>
            <a:t> Enhance its cooperation with other Regional Organizations of INTOSAI fostering different forms of knowledge sharing and cooperation</a:t>
          </a:r>
          <a:endParaRPr lang="en-US" dirty="0"/>
        </a:p>
      </dgm:t>
    </dgm:pt>
    <dgm:pt modelId="{130AC678-E79F-40AB-A7B3-DF37D1CD9D6E}" type="parTrans" cxnId="{726E57BC-A28E-4E63-88C2-3B5F6801C944}">
      <dgm:prSet/>
      <dgm:spPr/>
      <dgm:t>
        <a:bodyPr/>
        <a:lstStyle/>
        <a:p>
          <a:endParaRPr lang="en-US"/>
        </a:p>
      </dgm:t>
    </dgm:pt>
    <dgm:pt modelId="{ED57E666-45C5-46D3-91A0-3EF1A02F79F7}" type="sibTrans" cxnId="{726E57BC-A28E-4E63-88C2-3B5F6801C944}">
      <dgm:prSet/>
      <dgm:spPr/>
      <dgm:t>
        <a:bodyPr/>
        <a:lstStyle/>
        <a:p>
          <a:endParaRPr lang="en-US"/>
        </a:p>
      </dgm:t>
    </dgm:pt>
    <dgm:pt modelId="{F830A6A0-D633-4D3D-9865-E7F73FBA872D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500" spc="50" noProof="0" dirty="0">
              <a:ln w="3175">
                <a:noFill/>
              </a:ln>
              <a:solidFill>
                <a:srgbClr val="4D4D4D"/>
              </a:solidFill>
              <a:latin typeface="AvantGarde Bk BT"/>
              <a:ea typeface="+mn-ea"/>
              <a:cs typeface="Times New Roman" panose="02020603050405020304" pitchFamily="18" charset="0"/>
            </a:rPr>
            <a:t>Enhancing EUROSAI cooperation </a:t>
          </a:r>
          <a:r>
            <a:rPr lang="en-GB" sz="1500" b="1" spc="50" noProof="0" dirty="0">
              <a:ln w="3175">
                <a:noFill/>
              </a:ln>
              <a:solidFill>
                <a:srgbClr val="4D4D4D"/>
              </a:solidFill>
              <a:latin typeface="AvantGarde Bk BT"/>
              <a:ea typeface="+mn-ea"/>
              <a:cs typeface="Times New Roman" panose="02020603050405020304" pitchFamily="18" charset="0"/>
            </a:rPr>
            <a:t>with other INTOSAI Regional Organisations</a:t>
          </a:r>
          <a:endParaRPr lang="en-GB" sz="1500" noProof="0" dirty="0"/>
        </a:p>
      </dgm:t>
    </dgm:pt>
    <dgm:pt modelId="{CC3EFC0A-5058-4277-9EB1-D3CCF2AFB45C}" type="parTrans" cxnId="{6719E243-CAFE-4AE2-A23B-66565FB5F9F0}">
      <dgm:prSet/>
      <dgm:spPr/>
      <dgm:t>
        <a:bodyPr/>
        <a:lstStyle/>
        <a:p>
          <a:endParaRPr lang="en-US"/>
        </a:p>
      </dgm:t>
    </dgm:pt>
    <dgm:pt modelId="{115601B1-009A-42AF-AAC5-E29083F80FB6}" type="sibTrans" cxnId="{6719E243-CAFE-4AE2-A23B-66565FB5F9F0}">
      <dgm:prSet/>
      <dgm:spPr/>
      <dgm:t>
        <a:bodyPr/>
        <a:lstStyle/>
        <a:p>
          <a:endParaRPr lang="en-US"/>
        </a:p>
      </dgm:t>
    </dgm:pt>
    <dgm:pt modelId="{A9CEC512-8202-44C6-B707-9EC307AFDD27}" type="pres">
      <dgm:prSet presAssocID="{CAE0C319-471D-451F-9BB3-2BCDFEE2D63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5212FC7-ADCB-474E-8C13-9F4812FEE468}" type="pres">
      <dgm:prSet presAssocID="{FF8A5C1F-1F68-4AC9-BAC2-02182EE6961A}" presName="horFlow" presStyleCnt="0"/>
      <dgm:spPr/>
    </dgm:pt>
    <dgm:pt modelId="{E3756AC4-8ED3-402C-92CE-94ECB54A8804}" type="pres">
      <dgm:prSet presAssocID="{FF8A5C1F-1F68-4AC9-BAC2-02182EE6961A}" presName="bigChev" presStyleLbl="node1" presStyleIdx="0" presStyleCnt="2"/>
      <dgm:spPr/>
    </dgm:pt>
    <dgm:pt modelId="{85461989-20BC-4035-8882-7DD60274B4D1}" type="pres">
      <dgm:prSet presAssocID="{56DEC73F-91DD-4099-A39B-03332D37418F}" presName="parTrans" presStyleCnt="0"/>
      <dgm:spPr/>
    </dgm:pt>
    <dgm:pt modelId="{E80F1AE9-EC25-4BD7-AB00-2144912AE7A3}" type="pres">
      <dgm:prSet presAssocID="{A6CC27A4-8567-46BA-8346-918E0F5830E0}" presName="node" presStyleLbl="alignAccFollowNode1" presStyleIdx="0" presStyleCnt="2">
        <dgm:presLayoutVars>
          <dgm:bulletEnabled val="1"/>
        </dgm:presLayoutVars>
      </dgm:prSet>
      <dgm:spPr/>
    </dgm:pt>
    <dgm:pt modelId="{A4B6BC4F-B7CB-4C01-BFB8-D44CF3B816E7}" type="pres">
      <dgm:prSet presAssocID="{FF8A5C1F-1F68-4AC9-BAC2-02182EE6961A}" presName="vSp" presStyleCnt="0"/>
      <dgm:spPr/>
    </dgm:pt>
    <dgm:pt modelId="{3ADE0EFD-2D5A-411B-8656-BC1B9C33001C}" type="pres">
      <dgm:prSet presAssocID="{FCC2B751-3BC3-432D-B090-B49ED90FE531}" presName="horFlow" presStyleCnt="0"/>
      <dgm:spPr/>
    </dgm:pt>
    <dgm:pt modelId="{72977EA3-897A-4B11-A285-4CA4081EE8DB}" type="pres">
      <dgm:prSet presAssocID="{FCC2B751-3BC3-432D-B090-B49ED90FE531}" presName="bigChev" presStyleLbl="node1" presStyleIdx="1" presStyleCnt="2"/>
      <dgm:spPr/>
    </dgm:pt>
    <dgm:pt modelId="{941513F2-FFB9-4092-BB04-B1474C701AE2}" type="pres">
      <dgm:prSet presAssocID="{CC3EFC0A-5058-4277-9EB1-D3CCF2AFB45C}" presName="parTrans" presStyleCnt="0"/>
      <dgm:spPr/>
    </dgm:pt>
    <dgm:pt modelId="{08AC2BDB-52A1-4A7A-BDB9-CA201FE60D83}" type="pres">
      <dgm:prSet presAssocID="{F830A6A0-D633-4D3D-9865-E7F73FBA872D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2D7AC313-7A0F-41F7-BD23-9BC6CB39F9AD}" type="presOf" srcId="{A6CC27A4-8567-46BA-8346-918E0F5830E0}" destId="{E80F1AE9-EC25-4BD7-AB00-2144912AE7A3}" srcOrd="0" destOrd="0" presId="urn:microsoft.com/office/officeart/2005/8/layout/lProcess3"/>
    <dgm:cxn modelId="{5C7CAB30-69DD-40FC-AC2E-FCA60FD2D1FD}" type="presOf" srcId="{FF8A5C1F-1F68-4AC9-BAC2-02182EE6961A}" destId="{E3756AC4-8ED3-402C-92CE-94ECB54A8804}" srcOrd="0" destOrd="0" presId="urn:microsoft.com/office/officeart/2005/8/layout/lProcess3"/>
    <dgm:cxn modelId="{6719E243-CAFE-4AE2-A23B-66565FB5F9F0}" srcId="{FCC2B751-3BC3-432D-B090-B49ED90FE531}" destId="{F830A6A0-D633-4D3D-9865-E7F73FBA872D}" srcOrd="0" destOrd="0" parTransId="{CC3EFC0A-5058-4277-9EB1-D3CCF2AFB45C}" sibTransId="{115601B1-009A-42AF-AAC5-E29083F80FB6}"/>
    <dgm:cxn modelId="{B6A708AA-7196-4BB3-9513-92FF1A859745}" srcId="{FF8A5C1F-1F68-4AC9-BAC2-02182EE6961A}" destId="{A6CC27A4-8567-46BA-8346-918E0F5830E0}" srcOrd="0" destOrd="0" parTransId="{56DEC73F-91DD-4099-A39B-03332D37418F}" sibTransId="{22A5DBEE-BD52-41DD-9C17-9C742AC0FCF3}"/>
    <dgm:cxn modelId="{BCF24EB1-3421-43F9-9C5A-A6F206D189BE}" type="presOf" srcId="{CAE0C319-471D-451F-9BB3-2BCDFEE2D63C}" destId="{A9CEC512-8202-44C6-B707-9EC307AFDD27}" srcOrd="0" destOrd="0" presId="urn:microsoft.com/office/officeart/2005/8/layout/lProcess3"/>
    <dgm:cxn modelId="{726E57BC-A28E-4E63-88C2-3B5F6801C944}" srcId="{CAE0C319-471D-451F-9BB3-2BCDFEE2D63C}" destId="{FCC2B751-3BC3-432D-B090-B49ED90FE531}" srcOrd="1" destOrd="0" parTransId="{130AC678-E79F-40AB-A7B3-DF37D1CD9D6E}" sibTransId="{ED57E666-45C5-46D3-91A0-3EF1A02F79F7}"/>
    <dgm:cxn modelId="{83BE3BD1-9963-405B-9ED9-8754D2FA2FC6}" type="presOf" srcId="{F830A6A0-D633-4D3D-9865-E7F73FBA872D}" destId="{08AC2BDB-52A1-4A7A-BDB9-CA201FE60D83}" srcOrd="0" destOrd="0" presId="urn:microsoft.com/office/officeart/2005/8/layout/lProcess3"/>
    <dgm:cxn modelId="{467688E8-3C68-4500-937D-231D17771CE8}" srcId="{CAE0C319-471D-451F-9BB3-2BCDFEE2D63C}" destId="{FF8A5C1F-1F68-4AC9-BAC2-02182EE6961A}" srcOrd="0" destOrd="0" parTransId="{1E8EB28D-BE29-4153-8FE0-D2E9C2D481CA}" sibTransId="{1D8FC62A-D721-46EE-A0EA-A2956BC91D93}"/>
    <dgm:cxn modelId="{9FEAACFF-411C-410C-A82E-A2384F031280}" type="presOf" srcId="{FCC2B751-3BC3-432D-B090-B49ED90FE531}" destId="{72977EA3-897A-4B11-A285-4CA4081EE8DB}" srcOrd="0" destOrd="0" presId="urn:microsoft.com/office/officeart/2005/8/layout/lProcess3"/>
    <dgm:cxn modelId="{68BD20DE-BAC2-4FC5-B2F7-1D53CE642773}" type="presParOf" srcId="{A9CEC512-8202-44C6-B707-9EC307AFDD27}" destId="{65212FC7-ADCB-474E-8C13-9F4812FEE468}" srcOrd="0" destOrd="0" presId="urn:microsoft.com/office/officeart/2005/8/layout/lProcess3"/>
    <dgm:cxn modelId="{61BD13FF-5F45-4424-8410-8BB091227EBA}" type="presParOf" srcId="{65212FC7-ADCB-474E-8C13-9F4812FEE468}" destId="{E3756AC4-8ED3-402C-92CE-94ECB54A8804}" srcOrd="0" destOrd="0" presId="urn:microsoft.com/office/officeart/2005/8/layout/lProcess3"/>
    <dgm:cxn modelId="{E1A5B8BF-DBCC-4593-A3D5-E3D442157DF0}" type="presParOf" srcId="{65212FC7-ADCB-474E-8C13-9F4812FEE468}" destId="{85461989-20BC-4035-8882-7DD60274B4D1}" srcOrd="1" destOrd="0" presId="urn:microsoft.com/office/officeart/2005/8/layout/lProcess3"/>
    <dgm:cxn modelId="{6F6F9B79-ABCC-440A-8EA3-11DE5E3EE063}" type="presParOf" srcId="{65212FC7-ADCB-474E-8C13-9F4812FEE468}" destId="{E80F1AE9-EC25-4BD7-AB00-2144912AE7A3}" srcOrd="2" destOrd="0" presId="urn:microsoft.com/office/officeart/2005/8/layout/lProcess3"/>
    <dgm:cxn modelId="{86E21C78-8182-439B-ACA7-39A20F72D2EE}" type="presParOf" srcId="{A9CEC512-8202-44C6-B707-9EC307AFDD27}" destId="{A4B6BC4F-B7CB-4C01-BFB8-D44CF3B816E7}" srcOrd="1" destOrd="0" presId="urn:microsoft.com/office/officeart/2005/8/layout/lProcess3"/>
    <dgm:cxn modelId="{974ABD1F-95EE-4796-9F80-E8AD9FA0A540}" type="presParOf" srcId="{A9CEC512-8202-44C6-B707-9EC307AFDD27}" destId="{3ADE0EFD-2D5A-411B-8656-BC1B9C33001C}" srcOrd="2" destOrd="0" presId="urn:microsoft.com/office/officeart/2005/8/layout/lProcess3"/>
    <dgm:cxn modelId="{4A556594-9D6B-48CB-8DF8-21C15D727FD2}" type="presParOf" srcId="{3ADE0EFD-2D5A-411B-8656-BC1B9C33001C}" destId="{72977EA3-897A-4B11-A285-4CA4081EE8DB}" srcOrd="0" destOrd="0" presId="urn:microsoft.com/office/officeart/2005/8/layout/lProcess3"/>
    <dgm:cxn modelId="{6B42DE97-64DE-4D0D-9C54-EB8416012499}" type="presParOf" srcId="{3ADE0EFD-2D5A-411B-8656-BC1B9C33001C}" destId="{941513F2-FFB9-4092-BB04-B1474C701AE2}" srcOrd="1" destOrd="0" presId="urn:microsoft.com/office/officeart/2005/8/layout/lProcess3"/>
    <dgm:cxn modelId="{01F4C209-DC95-4869-97F1-1A54BB9F5CD3}" type="presParOf" srcId="{3ADE0EFD-2D5A-411B-8656-BC1B9C33001C}" destId="{08AC2BDB-52A1-4A7A-BDB9-CA201FE60D8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97D88-6A69-43E9-B244-BBEC8720648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7244A94-6D52-4D6C-8A7D-7370DA4AA330}">
      <dgm:prSet custT="1"/>
      <dgm:spPr>
        <a:solidFill>
          <a:srgbClr val="00B0F0"/>
        </a:solidFill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0" spc="50" dirty="0">
              <a:ln w="3175">
                <a:noFill/>
              </a:ln>
              <a:solidFill>
                <a:prstClr val="white"/>
              </a:solidFill>
              <a:latin typeface="AvantGarde Bk BT"/>
              <a:ea typeface="+mn-ea"/>
              <a:cs typeface="Times New Roman" panose="02020603050405020304" pitchFamily="18" charset="0"/>
            </a:rPr>
            <a:t>Support the EUROSAI Governing Board/Congress in promoting an enhanced cooperation with the INTOSAI and its Regional Organizations, by formulating proposals  in line with SGs and ensuring appropriate representation in INTOSAI of EUROSAI interests </a:t>
          </a:r>
          <a:endParaRPr lang="es-ES" sz="1400" kern="0" spc="50" dirty="0">
            <a:ln w="3175">
              <a:noFill/>
            </a:ln>
            <a:solidFill>
              <a:prstClr val="white"/>
            </a:solidFill>
            <a:latin typeface="AvantGarde Bk BT"/>
            <a:ea typeface="+mn-ea"/>
            <a:cs typeface="Times New Roman" panose="02020603050405020304" pitchFamily="18" charset="0"/>
          </a:endParaRPr>
        </a:p>
      </dgm:t>
    </dgm:pt>
    <dgm:pt modelId="{0962540E-6B14-4862-AA0C-FEC368BD7BB1}" type="parTrans" cxnId="{BAC06EC5-D66D-4837-B885-B87CB4841101}">
      <dgm:prSet/>
      <dgm:spPr/>
      <dgm:t>
        <a:bodyPr/>
        <a:lstStyle/>
        <a:p>
          <a:endParaRPr lang="es-ES" sz="1400"/>
        </a:p>
      </dgm:t>
    </dgm:pt>
    <dgm:pt modelId="{98C382C6-F3B9-4379-81B6-8F88C9B92113}" type="sibTrans" cxnId="{BAC06EC5-D66D-4837-B885-B87CB4841101}">
      <dgm:prSet/>
      <dgm:spPr/>
      <dgm:t>
        <a:bodyPr/>
        <a:lstStyle/>
        <a:p>
          <a:endParaRPr lang="es-ES" sz="1400"/>
        </a:p>
      </dgm:t>
    </dgm:pt>
    <dgm:pt modelId="{25D23B04-52BB-47DB-B5DA-A5AD8903C696}">
      <dgm:prSet phldrT="[Texto]" custT="1"/>
      <dgm:spPr>
        <a:solidFill>
          <a:srgbClr val="C00000"/>
        </a:solidFill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0" spc="50" dirty="0">
              <a:ln w="3175">
                <a:noFill/>
              </a:ln>
              <a:solidFill>
                <a:prstClr val="white"/>
              </a:solidFill>
              <a:latin typeface="AvantGarde Bk BT"/>
              <a:ea typeface="+mn-ea"/>
              <a:cs typeface="Times New Roman" panose="02020603050405020304" pitchFamily="18" charset="0"/>
            </a:rPr>
            <a:t>Foster dialogue with all Regional Organizations in INTOSAI fora meetings to identify areas and topics of mutual interest</a:t>
          </a:r>
          <a:endParaRPr lang="es-ES" sz="1400" kern="0" spc="50" dirty="0">
            <a:ln w="3175">
              <a:noFill/>
            </a:ln>
            <a:solidFill>
              <a:prstClr val="white"/>
            </a:solidFill>
            <a:latin typeface="AvantGarde Bk BT"/>
            <a:ea typeface="+mn-ea"/>
            <a:cs typeface="Times New Roman" panose="02020603050405020304" pitchFamily="18" charset="0"/>
          </a:endParaRPr>
        </a:p>
      </dgm:t>
    </dgm:pt>
    <dgm:pt modelId="{97121CFF-0301-4C8D-A8F7-E61701F5DB35}" type="parTrans" cxnId="{7ED9690A-7835-4D89-BCEC-86158C9F18D1}">
      <dgm:prSet/>
      <dgm:spPr/>
      <dgm:t>
        <a:bodyPr/>
        <a:lstStyle/>
        <a:p>
          <a:endParaRPr lang="es-ES" sz="1400"/>
        </a:p>
      </dgm:t>
    </dgm:pt>
    <dgm:pt modelId="{F5929C67-E9BD-4895-B16D-8B5BFBE80E8A}" type="sibTrans" cxnId="{7ED9690A-7835-4D89-BCEC-86158C9F18D1}">
      <dgm:prSet/>
      <dgm:spPr/>
      <dgm:t>
        <a:bodyPr/>
        <a:lstStyle/>
        <a:p>
          <a:endParaRPr lang="es-ES" sz="1400"/>
        </a:p>
      </dgm:t>
    </dgm:pt>
    <dgm:pt modelId="{02CC4B03-8B9F-430E-B762-803F009B4AFC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kern="0" spc="50" dirty="0">
              <a:ln w="3175">
                <a:noFill/>
              </a:ln>
              <a:solidFill>
                <a:srgbClr val="4D4D4D"/>
              </a:solidFill>
              <a:latin typeface="AvantGarde Bk BT"/>
              <a:ea typeface="+mn-ea"/>
              <a:cs typeface="Times New Roman" panose="02020603050405020304" pitchFamily="18" charset="0"/>
            </a:rPr>
            <a:t>Coordinate knowledge sharing and cooperation activities on topics of mutual interest between bodies and actors of EUROSAI and their peers in the other INTOSAI Regional Organizations</a:t>
          </a:r>
          <a:endParaRPr lang="es-ES" sz="1400" kern="0" spc="50" dirty="0">
            <a:ln w="3175">
              <a:noFill/>
            </a:ln>
            <a:solidFill>
              <a:srgbClr val="4D4D4D"/>
            </a:solidFill>
            <a:latin typeface="AvantGarde Bk BT"/>
            <a:ea typeface="+mn-ea"/>
            <a:cs typeface="Times New Roman" panose="02020603050405020304" pitchFamily="18" charset="0"/>
          </a:endParaRPr>
        </a:p>
      </dgm:t>
    </dgm:pt>
    <dgm:pt modelId="{240D967F-94A2-4E87-B179-6CE809178A2A}" type="parTrans" cxnId="{92D37585-40A1-49B4-B769-D6AA65E1295D}">
      <dgm:prSet/>
      <dgm:spPr/>
      <dgm:t>
        <a:bodyPr/>
        <a:lstStyle/>
        <a:p>
          <a:endParaRPr lang="es-ES" sz="1400"/>
        </a:p>
      </dgm:t>
    </dgm:pt>
    <dgm:pt modelId="{DEF069C3-DA27-4894-A6E5-1BCDD70372A9}" type="sibTrans" cxnId="{92D37585-40A1-49B4-B769-D6AA65E1295D}">
      <dgm:prSet/>
      <dgm:spPr/>
      <dgm:t>
        <a:bodyPr/>
        <a:lstStyle/>
        <a:p>
          <a:endParaRPr lang="es-ES" sz="1400"/>
        </a:p>
      </dgm:t>
    </dgm:pt>
    <dgm:pt modelId="{15788BC7-FFA7-4EFE-95A6-BBE8B33BC569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1400" kern="0" spc="50" dirty="0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To support the organization of joint events with added value for participants, according to </a:t>
          </a:r>
          <a:r>
            <a:rPr lang="en-US" sz="1400" kern="0" spc="50" dirty="0" err="1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ToR</a:t>
          </a:r>
          <a:r>
            <a:rPr lang="en-US" sz="1400" kern="0" spc="50" dirty="0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 approved by the GB and agreed with </a:t>
          </a:r>
          <a:r>
            <a:rPr lang="en-US" sz="1400" kern="0" spc="50" dirty="0" err="1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ASOSAI</a:t>
          </a:r>
          <a:r>
            <a:rPr lang="en-US" sz="1400" kern="0" spc="50" dirty="0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, </a:t>
          </a:r>
          <a:r>
            <a:rPr lang="en-US" sz="1400" kern="0" spc="50" dirty="0" err="1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OLACEFS</a:t>
          </a:r>
          <a:r>
            <a:rPr lang="en-US" sz="1400" kern="0" spc="50" dirty="0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 and </a:t>
          </a:r>
          <a:r>
            <a:rPr lang="en-US" sz="1400" kern="0" spc="50" dirty="0" err="1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ARABOSAI</a:t>
          </a:r>
          <a:endParaRPr lang="es-ES" sz="1400" kern="0" spc="50" dirty="0">
            <a:ln w="3175">
              <a:noFill/>
            </a:ln>
            <a:solidFill>
              <a:schemeClr val="bg1"/>
            </a:solidFill>
            <a:latin typeface="AvantGarde Bk BT"/>
            <a:ea typeface="+mn-ea"/>
            <a:cs typeface="Times New Roman" panose="02020603050405020304" pitchFamily="18" charset="0"/>
          </a:endParaRPr>
        </a:p>
      </dgm:t>
    </dgm:pt>
    <dgm:pt modelId="{13B139C5-CB72-49AA-B866-C2CE6CBE4C61}" type="parTrans" cxnId="{2C5240BE-0DD0-439C-A058-3380D41B8E92}">
      <dgm:prSet/>
      <dgm:spPr/>
      <dgm:t>
        <a:bodyPr/>
        <a:lstStyle/>
        <a:p>
          <a:endParaRPr lang="es-ES" sz="1400"/>
        </a:p>
      </dgm:t>
    </dgm:pt>
    <dgm:pt modelId="{0FE115BB-1B88-4D53-BEBD-3E4EA2E5896F}" type="sibTrans" cxnId="{2C5240BE-0DD0-439C-A058-3380D41B8E92}">
      <dgm:prSet/>
      <dgm:spPr/>
      <dgm:t>
        <a:bodyPr/>
        <a:lstStyle/>
        <a:p>
          <a:endParaRPr lang="es-ES" sz="1400"/>
        </a:p>
      </dgm:t>
    </dgm:pt>
    <dgm:pt modelId="{203EDE9B-B261-4FFA-A284-6082DAAA6F2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i="0" dirty="0">
              <a:latin typeface="AvantGarde Bk BT"/>
            </a:rPr>
            <a:t>Implementation of cooperation with </a:t>
          </a:r>
          <a:r>
            <a:rPr lang="en-US" sz="1400" i="0" dirty="0" err="1">
              <a:latin typeface="AvantGarde Bk BT"/>
            </a:rPr>
            <a:t>AFROSAI</a:t>
          </a:r>
          <a:endParaRPr lang="en-US" sz="1400" i="0" dirty="0">
            <a:latin typeface="AvantGarde Bk BT"/>
          </a:endParaRPr>
        </a:p>
      </dgm:t>
    </dgm:pt>
    <dgm:pt modelId="{6789DFF3-29C3-4C76-BB00-474C75A57A5E}" type="parTrans" cxnId="{58A38C0D-CC25-498E-8BEE-2620010EC6D9}">
      <dgm:prSet/>
      <dgm:spPr/>
      <dgm:t>
        <a:bodyPr/>
        <a:lstStyle/>
        <a:p>
          <a:endParaRPr lang="en-US"/>
        </a:p>
      </dgm:t>
    </dgm:pt>
    <dgm:pt modelId="{8DFF1AD3-173D-4916-97F9-769DB5664621}" type="sibTrans" cxnId="{58A38C0D-CC25-498E-8BEE-2620010EC6D9}">
      <dgm:prSet/>
      <dgm:spPr/>
      <dgm:t>
        <a:bodyPr/>
        <a:lstStyle/>
        <a:p>
          <a:endParaRPr lang="en-US"/>
        </a:p>
      </dgm:t>
    </dgm:pt>
    <dgm:pt modelId="{5D104F2D-BE36-40E3-91DB-FE8BD86A6895}" type="pres">
      <dgm:prSet presAssocID="{57C97D88-6A69-43E9-B244-BBEC8720648B}" presName="diagram" presStyleCnt="0">
        <dgm:presLayoutVars>
          <dgm:dir/>
          <dgm:resizeHandles val="exact"/>
        </dgm:presLayoutVars>
      </dgm:prSet>
      <dgm:spPr/>
    </dgm:pt>
    <dgm:pt modelId="{DDD9E65C-7E86-4663-B968-AF8A5DD97D52}" type="pres">
      <dgm:prSet presAssocID="{E7244A94-6D52-4D6C-8A7D-7370DA4AA330}" presName="node" presStyleLbl="node1" presStyleIdx="0" presStyleCnt="5" custScaleY="125959">
        <dgm:presLayoutVars>
          <dgm:bulletEnabled val="1"/>
        </dgm:presLayoutVars>
      </dgm:prSet>
      <dgm:spPr/>
    </dgm:pt>
    <dgm:pt modelId="{EB388717-4F1F-4047-A59B-7B37565B7099}" type="pres">
      <dgm:prSet presAssocID="{98C382C6-F3B9-4379-81B6-8F88C9B92113}" presName="sibTrans" presStyleCnt="0"/>
      <dgm:spPr/>
    </dgm:pt>
    <dgm:pt modelId="{94CA2914-54E1-499A-BE97-CDEC53D4D4D9}" type="pres">
      <dgm:prSet presAssocID="{25D23B04-52BB-47DB-B5DA-A5AD8903C696}" presName="node" presStyleLbl="node1" presStyleIdx="1" presStyleCnt="5" custScaleY="128398">
        <dgm:presLayoutVars>
          <dgm:bulletEnabled val="1"/>
        </dgm:presLayoutVars>
      </dgm:prSet>
      <dgm:spPr/>
    </dgm:pt>
    <dgm:pt modelId="{819B23A2-A8CD-450E-8618-A6016FC232CE}" type="pres">
      <dgm:prSet presAssocID="{F5929C67-E9BD-4895-B16D-8B5BFBE80E8A}" presName="sibTrans" presStyleCnt="0"/>
      <dgm:spPr/>
    </dgm:pt>
    <dgm:pt modelId="{D4C2BE3C-9641-4B8C-BCEE-2AA9A93CBCD3}" type="pres">
      <dgm:prSet presAssocID="{02CC4B03-8B9F-430E-B762-803F009B4AFC}" presName="node" presStyleLbl="node1" presStyleIdx="2" presStyleCnt="5" custScaleY="124530">
        <dgm:presLayoutVars>
          <dgm:bulletEnabled val="1"/>
        </dgm:presLayoutVars>
      </dgm:prSet>
      <dgm:spPr/>
    </dgm:pt>
    <dgm:pt modelId="{8CA6EDFE-A537-4B20-9731-6CBB882E5436}" type="pres">
      <dgm:prSet presAssocID="{DEF069C3-DA27-4894-A6E5-1BCDD70372A9}" presName="sibTrans" presStyleCnt="0"/>
      <dgm:spPr/>
    </dgm:pt>
    <dgm:pt modelId="{429F81E3-E9CD-4466-BB34-4255D2E58FC7}" type="pres">
      <dgm:prSet presAssocID="{15788BC7-FFA7-4EFE-95A6-BBE8B33BC569}" presName="node" presStyleLbl="node1" presStyleIdx="3" presStyleCnt="5">
        <dgm:presLayoutVars>
          <dgm:bulletEnabled val="1"/>
        </dgm:presLayoutVars>
      </dgm:prSet>
      <dgm:spPr/>
    </dgm:pt>
    <dgm:pt modelId="{F0DBE715-595E-4331-92BD-47181315FB33}" type="pres">
      <dgm:prSet presAssocID="{0FE115BB-1B88-4D53-BEBD-3E4EA2E5896F}" presName="sibTrans" presStyleCnt="0"/>
      <dgm:spPr/>
    </dgm:pt>
    <dgm:pt modelId="{5907E000-F407-4B55-AFA3-E00DB7EA503F}" type="pres">
      <dgm:prSet presAssocID="{203EDE9B-B261-4FFA-A284-6082DAAA6F20}" presName="node" presStyleLbl="node1" presStyleIdx="4" presStyleCnt="5" custLinFactNeighborX="-175" custLinFactNeighborY="-1391">
        <dgm:presLayoutVars>
          <dgm:bulletEnabled val="1"/>
        </dgm:presLayoutVars>
      </dgm:prSet>
      <dgm:spPr/>
    </dgm:pt>
  </dgm:ptLst>
  <dgm:cxnLst>
    <dgm:cxn modelId="{7ED9690A-7835-4D89-BCEC-86158C9F18D1}" srcId="{57C97D88-6A69-43E9-B244-BBEC8720648B}" destId="{25D23B04-52BB-47DB-B5DA-A5AD8903C696}" srcOrd="1" destOrd="0" parTransId="{97121CFF-0301-4C8D-A8F7-E61701F5DB35}" sibTransId="{F5929C67-E9BD-4895-B16D-8B5BFBE80E8A}"/>
    <dgm:cxn modelId="{58A38C0D-CC25-498E-8BEE-2620010EC6D9}" srcId="{57C97D88-6A69-43E9-B244-BBEC8720648B}" destId="{203EDE9B-B261-4FFA-A284-6082DAAA6F20}" srcOrd="4" destOrd="0" parTransId="{6789DFF3-29C3-4C76-BB00-474C75A57A5E}" sibTransId="{8DFF1AD3-173D-4916-97F9-769DB5664621}"/>
    <dgm:cxn modelId="{B93DFD0F-B824-4845-9F41-D30FD5920299}" type="presOf" srcId="{203EDE9B-B261-4FFA-A284-6082DAAA6F20}" destId="{5907E000-F407-4B55-AFA3-E00DB7EA503F}" srcOrd="0" destOrd="0" presId="urn:microsoft.com/office/officeart/2005/8/layout/default"/>
    <dgm:cxn modelId="{C6A54927-9477-498C-BC44-310ECC8DAE6E}" type="presOf" srcId="{E7244A94-6D52-4D6C-8A7D-7370DA4AA330}" destId="{DDD9E65C-7E86-4663-B968-AF8A5DD97D52}" srcOrd="0" destOrd="0" presId="urn:microsoft.com/office/officeart/2005/8/layout/default"/>
    <dgm:cxn modelId="{3674CA5D-CA28-487C-AA26-97CD6647653B}" type="presOf" srcId="{15788BC7-FFA7-4EFE-95A6-BBE8B33BC569}" destId="{429F81E3-E9CD-4466-BB34-4255D2E58FC7}" srcOrd="0" destOrd="0" presId="urn:microsoft.com/office/officeart/2005/8/layout/default"/>
    <dgm:cxn modelId="{26BF9543-BD20-4218-9495-BFAD7ACE0F8D}" type="presOf" srcId="{57C97D88-6A69-43E9-B244-BBEC8720648B}" destId="{5D104F2D-BE36-40E3-91DB-FE8BD86A6895}" srcOrd="0" destOrd="0" presId="urn:microsoft.com/office/officeart/2005/8/layout/default"/>
    <dgm:cxn modelId="{92D37585-40A1-49B4-B769-D6AA65E1295D}" srcId="{57C97D88-6A69-43E9-B244-BBEC8720648B}" destId="{02CC4B03-8B9F-430E-B762-803F009B4AFC}" srcOrd="2" destOrd="0" parTransId="{240D967F-94A2-4E87-B179-6CE809178A2A}" sibTransId="{DEF069C3-DA27-4894-A6E5-1BCDD70372A9}"/>
    <dgm:cxn modelId="{D28D1ABB-A473-4290-9F0F-3801B84C8CF1}" type="presOf" srcId="{02CC4B03-8B9F-430E-B762-803F009B4AFC}" destId="{D4C2BE3C-9641-4B8C-BCEE-2AA9A93CBCD3}" srcOrd="0" destOrd="0" presId="urn:microsoft.com/office/officeart/2005/8/layout/default"/>
    <dgm:cxn modelId="{2C5240BE-0DD0-439C-A058-3380D41B8E92}" srcId="{57C97D88-6A69-43E9-B244-BBEC8720648B}" destId="{15788BC7-FFA7-4EFE-95A6-BBE8B33BC569}" srcOrd="3" destOrd="0" parTransId="{13B139C5-CB72-49AA-B866-C2CE6CBE4C61}" sibTransId="{0FE115BB-1B88-4D53-BEBD-3E4EA2E5896F}"/>
    <dgm:cxn modelId="{BAC06EC5-D66D-4837-B885-B87CB4841101}" srcId="{57C97D88-6A69-43E9-B244-BBEC8720648B}" destId="{E7244A94-6D52-4D6C-8A7D-7370DA4AA330}" srcOrd="0" destOrd="0" parTransId="{0962540E-6B14-4862-AA0C-FEC368BD7BB1}" sibTransId="{98C382C6-F3B9-4379-81B6-8F88C9B92113}"/>
    <dgm:cxn modelId="{53B6EED0-E5A1-4D21-91E3-1AE684517AD1}" type="presOf" srcId="{25D23B04-52BB-47DB-B5DA-A5AD8903C696}" destId="{94CA2914-54E1-499A-BE97-CDEC53D4D4D9}" srcOrd="0" destOrd="0" presId="urn:microsoft.com/office/officeart/2005/8/layout/default"/>
    <dgm:cxn modelId="{DEE5B336-AC97-4182-A526-2375D7641898}" type="presParOf" srcId="{5D104F2D-BE36-40E3-91DB-FE8BD86A6895}" destId="{DDD9E65C-7E86-4663-B968-AF8A5DD97D52}" srcOrd="0" destOrd="0" presId="urn:microsoft.com/office/officeart/2005/8/layout/default"/>
    <dgm:cxn modelId="{BAE6424C-D436-44BA-AFE7-493D058BCC7F}" type="presParOf" srcId="{5D104F2D-BE36-40E3-91DB-FE8BD86A6895}" destId="{EB388717-4F1F-4047-A59B-7B37565B7099}" srcOrd="1" destOrd="0" presId="urn:microsoft.com/office/officeart/2005/8/layout/default"/>
    <dgm:cxn modelId="{BC80F69A-D927-4CFE-AF24-C16CF2A922B3}" type="presParOf" srcId="{5D104F2D-BE36-40E3-91DB-FE8BD86A6895}" destId="{94CA2914-54E1-499A-BE97-CDEC53D4D4D9}" srcOrd="2" destOrd="0" presId="urn:microsoft.com/office/officeart/2005/8/layout/default"/>
    <dgm:cxn modelId="{E1707504-1608-456A-8A4D-9EBD8D3F2970}" type="presParOf" srcId="{5D104F2D-BE36-40E3-91DB-FE8BD86A6895}" destId="{819B23A2-A8CD-450E-8618-A6016FC232CE}" srcOrd="3" destOrd="0" presId="urn:microsoft.com/office/officeart/2005/8/layout/default"/>
    <dgm:cxn modelId="{A46665C5-A842-4016-910A-4197E0BA4FFE}" type="presParOf" srcId="{5D104F2D-BE36-40E3-91DB-FE8BD86A6895}" destId="{D4C2BE3C-9641-4B8C-BCEE-2AA9A93CBCD3}" srcOrd="4" destOrd="0" presId="urn:microsoft.com/office/officeart/2005/8/layout/default"/>
    <dgm:cxn modelId="{C4D2AC18-0A88-4E71-9764-929EB8B69C6C}" type="presParOf" srcId="{5D104F2D-BE36-40E3-91DB-FE8BD86A6895}" destId="{8CA6EDFE-A537-4B20-9731-6CBB882E5436}" srcOrd="5" destOrd="0" presId="urn:microsoft.com/office/officeart/2005/8/layout/default"/>
    <dgm:cxn modelId="{188E35F3-11C4-460F-9894-4C308F79CC23}" type="presParOf" srcId="{5D104F2D-BE36-40E3-91DB-FE8BD86A6895}" destId="{429F81E3-E9CD-4466-BB34-4255D2E58FC7}" srcOrd="6" destOrd="0" presId="urn:microsoft.com/office/officeart/2005/8/layout/default"/>
    <dgm:cxn modelId="{1863C131-1B45-4685-A430-E077F034F800}" type="presParOf" srcId="{5D104F2D-BE36-40E3-91DB-FE8BD86A6895}" destId="{F0DBE715-595E-4331-92BD-47181315FB33}" srcOrd="7" destOrd="0" presId="urn:microsoft.com/office/officeart/2005/8/layout/default"/>
    <dgm:cxn modelId="{52294C7E-994A-4324-9E4A-30D005611E02}" type="presParOf" srcId="{5D104F2D-BE36-40E3-91DB-FE8BD86A6895}" destId="{5907E000-F407-4B55-AFA3-E00DB7EA503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56AC4-8ED3-402C-92CE-94ECB54A8804}">
      <dsp:nvSpPr>
        <dsp:cNvPr id="0" name=""/>
        <dsp:cNvSpPr/>
      </dsp:nvSpPr>
      <dsp:spPr>
        <a:xfrm>
          <a:off x="1911" y="522898"/>
          <a:ext cx="3836277" cy="153451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500" b="1" kern="1200" spc="50" dirty="0">
              <a:ln w="3175">
                <a:noFill/>
              </a:ln>
              <a:solidFill>
                <a:srgbClr val="0070C0"/>
              </a:solidFill>
              <a:latin typeface="AvantGarde Bk BT"/>
              <a:cs typeface="Times New Roman" panose="02020603050405020304" pitchFamily="18" charset="0"/>
            </a:rPr>
            <a:t>Principle 4:</a:t>
          </a:r>
          <a:r>
            <a: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sz="1500" kern="1200" spc="50" dirty="0">
              <a:ln w="3175">
                <a:noFill/>
              </a:ln>
              <a:solidFill>
                <a:srgbClr val="4D4D4D"/>
              </a:solidFill>
              <a:latin typeface="AvantGarde Bk BT"/>
              <a:cs typeface="Times New Roman" panose="02020603050405020304" pitchFamily="18" charset="0"/>
            </a:rPr>
            <a:t>Identify, represent and advocate its members’ views and interests on subjects under development in INTOSAI</a:t>
          </a:r>
          <a:endParaRPr lang="en-US" sz="1500" kern="1200" dirty="0"/>
        </a:p>
      </dsp:txBody>
      <dsp:txXfrm>
        <a:off x="769167" y="522898"/>
        <a:ext cx="2301766" cy="1534511"/>
      </dsp:txXfrm>
    </dsp:sp>
    <dsp:sp modelId="{E80F1AE9-EC25-4BD7-AB00-2144912AE7A3}">
      <dsp:nvSpPr>
        <dsp:cNvPr id="0" name=""/>
        <dsp:cNvSpPr/>
      </dsp:nvSpPr>
      <dsp:spPr>
        <a:xfrm>
          <a:off x="3339473" y="653331"/>
          <a:ext cx="3184110" cy="1273644"/>
        </a:xfrm>
        <a:prstGeom prst="chevron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spc="50" dirty="0">
              <a:ln w="3175">
                <a:noFill/>
              </a:ln>
              <a:solidFill>
                <a:srgbClr val="4D4D4D"/>
              </a:solidFill>
              <a:latin typeface="AvantGarde Bk BT"/>
              <a:ea typeface="+mn-ea"/>
              <a:cs typeface="Times New Roman" panose="02020603050405020304" pitchFamily="18" charset="0"/>
            </a:rPr>
            <a:t>Channeling fluent and close relations </a:t>
          </a:r>
          <a:r>
            <a:rPr lang="en-US" sz="1600" b="1" kern="1200" spc="50" dirty="0">
              <a:ln w="3175">
                <a:noFill/>
              </a:ln>
              <a:solidFill>
                <a:srgbClr val="4D4D4D"/>
              </a:solidFill>
              <a:latin typeface="AvantGarde Bk BT"/>
              <a:ea typeface="+mn-ea"/>
              <a:cs typeface="Times New Roman" panose="02020603050405020304" pitchFamily="18" charset="0"/>
            </a:rPr>
            <a:t>with INTOSAI and its bodies</a:t>
          </a:r>
          <a:endParaRPr lang="en-US" sz="1600" kern="1200" dirty="0"/>
        </a:p>
      </dsp:txBody>
      <dsp:txXfrm>
        <a:off x="3976295" y="653331"/>
        <a:ext cx="1910466" cy="1273644"/>
      </dsp:txXfrm>
    </dsp:sp>
    <dsp:sp modelId="{72977EA3-897A-4B11-A285-4CA4081EE8DB}">
      <dsp:nvSpPr>
        <dsp:cNvPr id="0" name=""/>
        <dsp:cNvSpPr/>
      </dsp:nvSpPr>
      <dsp:spPr>
        <a:xfrm>
          <a:off x="1911" y="2272241"/>
          <a:ext cx="3836277" cy="1534511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500" b="1" kern="1200" spc="50" dirty="0">
              <a:ln w="3175">
                <a:noFill/>
              </a:ln>
              <a:solidFill>
                <a:srgbClr val="0070C0"/>
              </a:solidFill>
              <a:latin typeface="AvantGarde Bk BT"/>
              <a:cs typeface="Times New Roman" panose="02020603050405020304" pitchFamily="18" charset="0"/>
            </a:rPr>
            <a:t>Principle 6:</a:t>
          </a:r>
          <a:r>
            <a:rPr lang="en-US" sz="1500" kern="1200" spc="50" dirty="0">
              <a:ln w="3175">
                <a:noFill/>
              </a:ln>
              <a:solidFill>
                <a:srgbClr val="4D4D4D"/>
              </a:solidFill>
              <a:latin typeface="AvantGarde Bk BT"/>
              <a:cs typeface="Times New Roman" panose="02020603050405020304" pitchFamily="18" charset="0"/>
            </a:rPr>
            <a:t> Enhance its cooperation with other Regional Organizations of INTOSAI fostering different forms of knowledge sharing and cooperation</a:t>
          </a:r>
          <a:endParaRPr lang="en-US" sz="1500" kern="1200" dirty="0"/>
        </a:p>
      </dsp:txBody>
      <dsp:txXfrm>
        <a:off x="769167" y="2272241"/>
        <a:ext cx="2301766" cy="1534511"/>
      </dsp:txXfrm>
    </dsp:sp>
    <dsp:sp modelId="{08AC2BDB-52A1-4A7A-BDB9-CA201FE60D83}">
      <dsp:nvSpPr>
        <dsp:cNvPr id="0" name=""/>
        <dsp:cNvSpPr/>
      </dsp:nvSpPr>
      <dsp:spPr>
        <a:xfrm>
          <a:off x="3339473" y="2402674"/>
          <a:ext cx="3184110" cy="1273644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spc="50" noProof="0" dirty="0">
              <a:ln w="3175">
                <a:noFill/>
              </a:ln>
              <a:solidFill>
                <a:srgbClr val="4D4D4D"/>
              </a:solidFill>
              <a:latin typeface="AvantGarde Bk BT"/>
              <a:ea typeface="+mn-ea"/>
              <a:cs typeface="Times New Roman" panose="02020603050405020304" pitchFamily="18" charset="0"/>
            </a:rPr>
            <a:t>Enhancing EUROSAI cooperation </a:t>
          </a:r>
          <a:r>
            <a:rPr lang="en-GB" sz="1500" b="1" kern="1200" spc="50" noProof="0" dirty="0">
              <a:ln w="3175">
                <a:noFill/>
              </a:ln>
              <a:solidFill>
                <a:srgbClr val="4D4D4D"/>
              </a:solidFill>
              <a:latin typeface="AvantGarde Bk BT"/>
              <a:ea typeface="+mn-ea"/>
              <a:cs typeface="Times New Roman" panose="02020603050405020304" pitchFamily="18" charset="0"/>
            </a:rPr>
            <a:t>with other INTOSAI Regional Organisations</a:t>
          </a:r>
          <a:endParaRPr lang="en-GB" sz="1500" kern="1200" noProof="0" dirty="0"/>
        </a:p>
      </dsp:txBody>
      <dsp:txXfrm>
        <a:off x="3976295" y="2402674"/>
        <a:ext cx="1910466" cy="1273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9E65C-7E86-4663-B968-AF8A5DD97D52}">
      <dsp:nvSpPr>
        <dsp:cNvPr id="0" name=""/>
        <dsp:cNvSpPr/>
      </dsp:nvSpPr>
      <dsp:spPr>
        <a:xfrm>
          <a:off x="0" y="706595"/>
          <a:ext cx="2596718" cy="1962480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0" spc="50" dirty="0">
              <a:ln w="3175">
                <a:noFill/>
              </a:ln>
              <a:solidFill>
                <a:prstClr val="white"/>
              </a:solidFill>
              <a:latin typeface="AvantGarde Bk BT"/>
              <a:ea typeface="+mn-ea"/>
              <a:cs typeface="Times New Roman" panose="02020603050405020304" pitchFamily="18" charset="0"/>
            </a:rPr>
            <a:t>Support the EUROSAI Governing Board/Congress in promoting an enhanced cooperation with the INTOSAI and its Regional Organizations, by formulating proposals  in line with SGs and ensuring appropriate representation in INTOSAI of EUROSAI interests </a:t>
          </a:r>
          <a:endParaRPr lang="es-ES" sz="1400" kern="0" spc="50" dirty="0">
            <a:ln w="3175">
              <a:noFill/>
            </a:ln>
            <a:solidFill>
              <a:prstClr val="white"/>
            </a:solidFill>
            <a:latin typeface="AvantGarde Bk BT"/>
            <a:ea typeface="+mn-ea"/>
            <a:cs typeface="Times New Roman" panose="02020603050405020304" pitchFamily="18" charset="0"/>
          </a:endParaRPr>
        </a:p>
      </dsp:txBody>
      <dsp:txXfrm>
        <a:off x="0" y="706595"/>
        <a:ext cx="2596718" cy="1962480"/>
      </dsp:txXfrm>
    </dsp:sp>
    <dsp:sp modelId="{94CA2914-54E1-499A-BE97-CDEC53D4D4D9}">
      <dsp:nvSpPr>
        <dsp:cNvPr id="0" name=""/>
        <dsp:cNvSpPr/>
      </dsp:nvSpPr>
      <dsp:spPr>
        <a:xfrm>
          <a:off x="2856390" y="687595"/>
          <a:ext cx="2596718" cy="200048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0" spc="50" dirty="0">
              <a:ln w="3175">
                <a:noFill/>
              </a:ln>
              <a:solidFill>
                <a:prstClr val="white"/>
              </a:solidFill>
              <a:latin typeface="AvantGarde Bk BT"/>
              <a:ea typeface="+mn-ea"/>
              <a:cs typeface="Times New Roman" panose="02020603050405020304" pitchFamily="18" charset="0"/>
            </a:rPr>
            <a:t>Foster dialogue with all Regional Organizations in INTOSAI fora meetings to identify areas and topics of mutual interest</a:t>
          </a:r>
          <a:endParaRPr lang="es-ES" sz="1400" kern="0" spc="50" dirty="0">
            <a:ln w="3175">
              <a:noFill/>
            </a:ln>
            <a:solidFill>
              <a:prstClr val="white"/>
            </a:solidFill>
            <a:latin typeface="AvantGarde Bk BT"/>
            <a:ea typeface="+mn-ea"/>
            <a:cs typeface="Times New Roman" panose="02020603050405020304" pitchFamily="18" charset="0"/>
          </a:endParaRPr>
        </a:p>
      </dsp:txBody>
      <dsp:txXfrm>
        <a:off x="2856390" y="687595"/>
        <a:ext cx="2596718" cy="2000480"/>
      </dsp:txXfrm>
    </dsp:sp>
    <dsp:sp modelId="{D4C2BE3C-9641-4B8C-BCEE-2AA9A93CBCD3}">
      <dsp:nvSpPr>
        <dsp:cNvPr id="0" name=""/>
        <dsp:cNvSpPr/>
      </dsp:nvSpPr>
      <dsp:spPr>
        <a:xfrm>
          <a:off x="5712780" y="717728"/>
          <a:ext cx="2596718" cy="194021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0" spc="50" dirty="0">
              <a:ln w="3175">
                <a:noFill/>
              </a:ln>
              <a:solidFill>
                <a:srgbClr val="4D4D4D"/>
              </a:solidFill>
              <a:latin typeface="AvantGarde Bk BT"/>
              <a:ea typeface="+mn-ea"/>
              <a:cs typeface="Times New Roman" panose="02020603050405020304" pitchFamily="18" charset="0"/>
            </a:rPr>
            <a:t>Coordinate knowledge sharing and cooperation activities on topics of mutual interest between bodies and actors of EUROSAI and their peers in the other INTOSAI Regional Organizations</a:t>
          </a:r>
          <a:endParaRPr lang="es-ES" sz="1400" kern="0" spc="50" dirty="0">
            <a:ln w="3175">
              <a:noFill/>
            </a:ln>
            <a:solidFill>
              <a:srgbClr val="4D4D4D"/>
            </a:solidFill>
            <a:latin typeface="AvantGarde Bk BT"/>
            <a:ea typeface="+mn-ea"/>
            <a:cs typeface="Times New Roman" panose="02020603050405020304" pitchFamily="18" charset="0"/>
          </a:endParaRPr>
        </a:p>
      </dsp:txBody>
      <dsp:txXfrm>
        <a:off x="5712780" y="717728"/>
        <a:ext cx="2596718" cy="1940216"/>
      </dsp:txXfrm>
    </dsp:sp>
    <dsp:sp modelId="{429F81E3-E9CD-4466-BB34-4255D2E58FC7}">
      <dsp:nvSpPr>
        <dsp:cNvPr id="0" name=""/>
        <dsp:cNvSpPr/>
      </dsp:nvSpPr>
      <dsp:spPr>
        <a:xfrm>
          <a:off x="1428195" y="2947748"/>
          <a:ext cx="2596718" cy="155803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0" spc="50" dirty="0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To support the organization of joint events with added value for participants, according to </a:t>
          </a:r>
          <a:r>
            <a:rPr lang="en-US" sz="1400" kern="0" spc="50" dirty="0" err="1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ToR</a:t>
          </a:r>
          <a:r>
            <a:rPr lang="en-US" sz="1400" kern="0" spc="50" dirty="0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 approved by the GB and agreed with </a:t>
          </a:r>
          <a:r>
            <a:rPr lang="en-US" sz="1400" kern="0" spc="50" dirty="0" err="1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ASOSAI</a:t>
          </a:r>
          <a:r>
            <a:rPr lang="en-US" sz="1400" kern="0" spc="50" dirty="0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, </a:t>
          </a:r>
          <a:r>
            <a:rPr lang="en-US" sz="1400" kern="0" spc="50" dirty="0" err="1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OLACEFS</a:t>
          </a:r>
          <a:r>
            <a:rPr lang="en-US" sz="1400" kern="0" spc="50" dirty="0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 and </a:t>
          </a:r>
          <a:r>
            <a:rPr lang="en-US" sz="1400" kern="0" spc="50" dirty="0" err="1">
              <a:ln w="3175">
                <a:noFill/>
              </a:ln>
              <a:solidFill>
                <a:schemeClr val="bg1"/>
              </a:solidFill>
              <a:latin typeface="AvantGarde Bk BT"/>
              <a:ea typeface="+mn-ea"/>
              <a:cs typeface="Times New Roman" panose="02020603050405020304" pitchFamily="18" charset="0"/>
            </a:rPr>
            <a:t>ARABOSAI</a:t>
          </a:r>
          <a:endParaRPr lang="es-ES" sz="1400" kern="0" spc="50" dirty="0">
            <a:ln w="3175">
              <a:noFill/>
            </a:ln>
            <a:solidFill>
              <a:schemeClr val="bg1"/>
            </a:solidFill>
            <a:latin typeface="AvantGarde Bk BT"/>
            <a:ea typeface="+mn-ea"/>
            <a:cs typeface="Times New Roman" panose="02020603050405020304" pitchFamily="18" charset="0"/>
          </a:endParaRPr>
        </a:p>
      </dsp:txBody>
      <dsp:txXfrm>
        <a:off x="1428195" y="2947748"/>
        <a:ext cx="2596718" cy="1558031"/>
      </dsp:txXfrm>
    </dsp:sp>
    <dsp:sp modelId="{5907E000-F407-4B55-AFA3-E00DB7EA503F}">
      <dsp:nvSpPr>
        <dsp:cNvPr id="0" name=""/>
        <dsp:cNvSpPr/>
      </dsp:nvSpPr>
      <dsp:spPr>
        <a:xfrm>
          <a:off x="4280041" y="2926076"/>
          <a:ext cx="2596718" cy="155803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0" kern="1200" dirty="0">
              <a:latin typeface="AvantGarde Bk BT"/>
            </a:rPr>
            <a:t>Implementation of cooperation with </a:t>
          </a:r>
          <a:r>
            <a:rPr lang="en-US" sz="1400" i="0" kern="1200" dirty="0" err="1">
              <a:latin typeface="AvantGarde Bk BT"/>
            </a:rPr>
            <a:t>AFROSAI</a:t>
          </a:r>
          <a:endParaRPr lang="en-US" sz="1400" i="0" kern="1200" dirty="0">
            <a:latin typeface="AvantGarde Bk BT"/>
          </a:endParaRPr>
        </a:p>
      </dsp:txBody>
      <dsp:txXfrm>
        <a:off x="4280041" y="2926076"/>
        <a:ext cx="2596718" cy="1558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EB424-8E2D-4AB3-814B-09BE9A2595DE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F1CAE-DC2D-46D4-9722-05973999C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83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7725" y="744538"/>
            <a:ext cx="4967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FD98-CD5B-4ADD-8DA6-FE36A8C66EA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15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73577" y="4749691"/>
            <a:ext cx="5388610" cy="450349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1CAE-DC2D-46D4-9722-05973999C5E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78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 Cuando tendría que serla próxima </a:t>
            </a:r>
            <a:r>
              <a:rPr lang="es-ES" dirty="0" err="1"/>
              <a:t>joint</a:t>
            </a:r>
            <a:r>
              <a:rPr lang="es-ES" dirty="0"/>
              <a:t> </a:t>
            </a:r>
            <a:r>
              <a:rPr lang="es-ES" dirty="0" err="1"/>
              <a:t>conference</a:t>
            </a:r>
            <a:r>
              <a:rPr lang="es-ES" dirty="0"/>
              <a:t> con OLACEFS ( Euro-Ola u OLA Euro)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1CAE-DC2D-46D4-9722-05973999C5E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4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1CAE-DC2D-46D4-9722-05973999C5E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502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1CAE-DC2D-46D4-9722-05973999C5E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665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7725" y="744538"/>
            <a:ext cx="4967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FD98-CD5B-4ADD-8DA6-FE36A8C66EA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12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1CAE-DC2D-46D4-9722-05973999C5E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49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73576" y="4749691"/>
            <a:ext cx="5388610" cy="4624610"/>
          </a:xfrm>
        </p:spPr>
        <p:txBody>
          <a:bodyPr/>
          <a:lstStyle/>
          <a:p>
            <a:pPr marR="39370" algn="just">
              <a:lnSpc>
                <a:spcPct val="115000"/>
              </a:lnSpc>
              <a:spcAft>
                <a:spcPts val="600"/>
              </a:spcAft>
            </a:pPr>
            <a:endParaRPr lang="en-GB" sz="1200" b="1" kern="0" spc="50" dirty="0">
              <a:ln w="3175">
                <a:noFill/>
              </a:ln>
              <a:solidFill>
                <a:srgbClr val="4D4D4D"/>
              </a:solidFill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1CAE-DC2D-46D4-9722-05973999C5E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0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73576" y="4749691"/>
            <a:ext cx="5388610" cy="4624610"/>
          </a:xfrm>
        </p:spPr>
        <p:txBody>
          <a:bodyPr/>
          <a:lstStyle/>
          <a:p>
            <a:pPr marR="39370" algn="just">
              <a:lnSpc>
                <a:spcPct val="115000"/>
              </a:lnSpc>
              <a:spcAft>
                <a:spcPts val="600"/>
              </a:spcAft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1CAE-DC2D-46D4-9722-05973999C5E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036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1CAE-DC2D-46D4-9722-05973999C5E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9E656D-ED10-4EF2-A194-194AF22A1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577" y="4749691"/>
            <a:ext cx="5388610" cy="462461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913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73576" y="4749691"/>
            <a:ext cx="5388610" cy="4624610"/>
          </a:xfrm>
        </p:spPr>
        <p:txBody>
          <a:bodyPr/>
          <a:lstStyle/>
          <a:p>
            <a:pPr marR="39370" algn="just">
              <a:lnSpc>
                <a:spcPct val="115000"/>
              </a:lnSpc>
              <a:spcAft>
                <a:spcPts val="600"/>
              </a:spcAft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1CAE-DC2D-46D4-9722-05973999C5E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19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1CAE-DC2D-46D4-9722-05973999C5E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09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1CAE-DC2D-46D4-9722-05973999C5E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370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1CAE-DC2D-46D4-9722-05973999C5E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09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>
            <a:extLst>
              <a:ext uri="{FF2B5EF4-FFF2-40B4-BE49-F238E27FC236}">
                <a16:creationId xmlns:a16="http://schemas.microsoft.com/office/drawing/2014/main" id="{2A3E88ED-5531-4F50-9BA2-4D8A17738F10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 b="18671"/>
          <a:stretch/>
        </p:blipFill>
        <p:spPr>
          <a:xfrm>
            <a:off x="4864" y="2"/>
            <a:ext cx="7543165" cy="68501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260104-13C6-4DC5-9E7E-E27718DC78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75" y="116632"/>
            <a:ext cx="2743207" cy="10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2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0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62853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1984" y="6356351"/>
            <a:ext cx="643365" cy="365125"/>
          </a:xfrm>
        </p:spPr>
        <p:txBody>
          <a:bodyPr/>
          <a:lstStyle>
            <a:lvl1pPr>
              <a:defRPr lang="en-US" sz="1200" kern="0" spc="51" dirty="0" smtClean="0">
                <a:ln w="3175">
                  <a:noFill/>
                </a:ln>
                <a:solidFill>
                  <a:srgbClr val="7E89A8"/>
                </a:solidFill>
                <a:latin typeface="AvantGarde Bk BT"/>
                <a:ea typeface="+mn-ea"/>
                <a:cs typeface="Times New Roman" panose="02020603050405020304" pitchFamily="18" charset="0"/>
              </a:defRPr>
            </a:lvl1pPr>
          </a:lstStyle>
          <a:p>
            <a:fld id="{B54B1FDD-11C7-4DDC-8BAD-6E79D4283405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6 Imagen">
            <a:extLst>
              <a:ext uri="{FF2B5EF4-FFF2-40B4-BE49-F238E27FC236}">
                <a16:creationId xmlns:a16="http://schemas.microsoft.com/office/drawing/2014/main" id="{92167637-75D1-4BD9-B08B-2C3692961D56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4205" r="57579" b="45797"/>
          <a:stretch/>
        </p:blipFill>
        <p:spPr>
          <a:xfrm>
            <a:off x="0" y="4221088"/>
            <a:ext cx="1495655" cy="26642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D57B9C-04F5-4B2A-A802-86985C2B0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75" y="108996"/>
            <a:ext cx="643364" cy="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1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9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4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83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24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05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3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7.sv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3.jpeg"/><Relationship Id="rId5" Type="http://schemas.openxmlformats.org/officeDocument/2006/relationships/image" Target="../media/image40.png"/><Relationship Id="rId10" Type="http://schemas.openxmlformats.org/officeDocument/2006/relationships/image" Target="../media/image42.png"/><Relationship Id="rId4" Type="http://schemas.openxmlformats.org/officeDocument/2006/relationships/image" Target="../media/image37.sv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901149" y="4869160"/>
            <a:ext cx="3091392" cy="1200258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84" normalizeH="0" baseline="0" noProof="0" dirty="0">
                <a:ln w="3175"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itchFamily="34" charset="0"/>
              </a:rPr>
              <a:t>50 Governing Board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84" normalizeH="0" baseline="0" noProof="0" dirty="0">
                <a:ln w="3175"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itchFamily="34" charset="0"/>
              </a:rPr>
              <a:t>Item  13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84" normalizeH="0" baseline="0" noProof="0" dirty="0">
                <a:ln w="3175"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itchFamily="34" charset="0"/>
              </a:rPr>
              <a:t>Jūrmala, (Latvia), June 2019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-84" normalizeH="0" baseline="0" noProof="0" dirty="0">
              <a:ln w="3175">
                <a:noFill/>
              </a:ln>
              <a:solidFill>
                <a:srgbClr val="E7E6E6"/>
              </a:solidFill>
              <a:effectLst/>
              <a:uLnTx/>
              <a:uFillTx/>
              <a:latin typeface="Calibri Light" panose="020F0302020204030204"/>
              <a:ea typeface="+mn-ea"/>
              <a:cs typeface="Segoe UI" pitchFamily="34" charset="0"/>
            </a:endParaRPr>
          </a:p>
        </p:txBody>
      </p:sp>
      <p:sp>
        <p:nvSpPr>
          <p:cNvPr id="8" name="Create txt"/>
          <p:cNvSpPr txBox="1"/>
          <p:nvPr/>
        </p:nvSpPr>
        <p:spPr>
          <a:xfrm>
            <a:off x="3711921" y="3122791"/>
            <a:ext cx="5280620" cy="604579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6844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4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84" normalizeH="0" baseline="0" noProof="0" dirty="0">
                <a:ln w="3175">
                  <a:noFill/>
                </a:ln>
                <a:gradFill>
                  <a:gsLst>
                    <a:gs pos="125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Calibri Light" panose="020F0302020204030204"/>
                <a:ea typeface="+mn-ea"/>
                <a:cs typeface="Segoe UI" pitchFamily="34" charset="0"/>
              </a:rPr>
              <a:t>Thank you for your attention!  </a:t>
            </a:r>
          </a:p>
        </p:txBody>
      </p:sp>
      <p:pic>
        <p:nvPicPr>
          <p:cNvPr id="10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29" y="116631"/>
            <a:ext cx="2880995" cy="1069975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4121674" y="6321749"/>
            <a:ext cx="4866850" cy="537466"/>
            <a:chOff x="313200" y="6342066"/>
            <a:chExt cx="4866850" cy="537466"/>
          </a:xfrm>
        </p:grpSpPr>
        <p:sp>
          <p:nvSpPr>
            <p:cNvPr id="17" name="16 CuadroTexto"/>
            <p:cNvSpPr txBox="1"/>
            <p:nvPr userDrawn="1"/>
          </p:nvSpPr>
          <p:spPr>
            <a:xfrm>
              <a:off x="313200" y="6484616"/>
              <a:ext cx="4866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         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Tribunal de Cuentas de España – EUROSAI Secretariat</a:t>
              </a:r>
            </a:p>
          </p:txBody>
        </p:sp>
        <p:pic>
          <p:nvPicPr>
            <p:cNvPr id="18" name="Picture 2" descr="\\datos-trib\Departamentos\PRESITC\RINTER\LOGOS y PLANTILLAS\LOGOS TCU\Logo5 copia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28" y="6342066"/>
              <a:ext cx="537466" cy="537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2 Conector recto">
            <a:extLst>
              <a:ext uri="{FF2B5EF4-FFF2-40B4-BE49-F238E27FC236}">
                <a16:creationId xmlns:a16="http://schemas.microsoft.com/office/drawing/2014/main" id="{AC78D666-0A47-439F-B5EA-717BDE1062E3}"/>
              </a:ext>
            </a:extLst>
          </p:cNvPr>
          <p:cNvCxnSpPr>
            <a:cxnSpLocks/>
          </p:cNvCxnSpPr>
          <p:nvPr/>
        </p:nvCxnSpPr>
        <p:spPr>
          <a:xfrm>
            <a:off x="2771800" y="6358503"/>
            <a:ext cx="61206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0 Imagen">
            <a:extLst>
              <a:ext uri="{FF2B5EF4-FFF2-40B4-BE49-F238E27FC236}">
                <a16:creationId xmlns:a16="http://schemas.microsoft.com/office/drawing/2014/main" id="{B225CCE3-C0F6-4CC4-92F4-72C0953C5B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0" y="115200"/>
            <a:ext cx="2880995" cy="10699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81B8604-DEC5-4240-9BEC-DFC6CB706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396534" cy="6873278"/>
          </a:xfrm>
          <a:prstGeom prst="rect">
            <a:avLst/>
          </a:prstGeom>
        </p:spPr>
      </p:pic>
      <p:sp>
        <p:nvSpPr>
          <p:cNvPr id="15" name="Create txt">
            <a:extLst>
              <a:ext uri="{FF2B5EF4-FFF2-40B4-BE49-F238E27FC236}">
                <a16:creationId xmlns:a16="http://schemas.microsoft.com/office/drawing/2014/main" id="{BE5E6B71-32EA-4221-9076-5AC5552E9E4A}"/>
              </a:ext>
            </a:extLst>
          </p:cNvPr>
          <p:cNvSpPr txBox="1"/>
          <p:nvPr/>
        </p:nvSpPr>
        <p:spPr>
          <a:xfrm>
            <a:off x="3467219" y="1664829"/>
            <a:ext cx="5521305" cy="2245606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Calibri" panose="020F0502020204030204" pitchFamily="34" charset="0"/>
                <a:cs typeface="Times New Roman" panose="02020603050405020304" pitchFamily="18" charset="0"/>
              </a:rPr>
              <a:t>Item 5.6.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Calibri" panose="020F0502020204030204" pitchFamily="34" charset="0"/>
                <a:cs typeface="Times New Roman" panose="02020603050405020304" pitchFamily="18" charset="0"/>
              </a:rPr>
              <a:t>Portfolio of Relations with INTOSAI and its Regional Organisations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50" normalizeH="0" baseline="0" noProof="0" dirty="0">
              <a:ln w="3175">
                <a:noFill/>
              </a:ln>
              <a:solidFill>
                <a:srgbClr val="7E89A7"/>
              </a:solidFill>
              <a:effectLst/>
              <a:uLnTx/>
              <a:uFillTx/>
              <a:latin typeface="AvantGarde Bk B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9C9F12C-01B7-4FAB-8C2E-E6852168CD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74" y="116631"/>
            <a:ext cx="2743206" cy="1014986"/>
          </a:xfrm>
          <a:prstGeom prst="rect">
            <a:avLst/>
          </a:prstGeom>
        </p:spPr>
      </p:pic>
      <p:sp>
        <p:nvSpPr>
          <p:cNvPr id="2" name="10 Rectángulo">
            <a:extLst>
              <a:ext uri="{FF2B5EF4-FFF2-40B4-BE49-F238E27FC236}">
                <a16:creationId xmlns:a16="http://schemas.microsoft.com/office/drawing/2014/main" id="{925AAD50-DE5E-C77B-CF49-E68058E46940}"/>
              </a:ext>
            </a:extLst>
          </p:cNvPr>
          <p:cNvSpPr/>
          <p:nvPr/>
        </p:nvSpPr>
        <p:spPr>
          <a:xfrm>
            <a:off x="3946820" y="3984836"/>
            <a:ext cx="4404908" cy="646260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r"/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58</a:t>
            </a:r>
            <a:r>
              <a:rPr lang="en-GB" kern="0" spc="50" baseline="3000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th</a:t>
            </a:r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 EUROSAI Governing Board meeting</a:t>
            </a:r>
          </a:p>
          <a:p>
            <a:pPr algn="r"/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Vilnius (Lithuania) 14 – 15 June 2023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54C3C51-1DA7-2BAA-FC7A-7007DD68C5DE}"/>
              </a:ext>
            </a:extLst>
          </p:cNvPr>
          <p:cNvGrpSpPr/>
          <p:nvPr/>
        </p:nvGrpSpPr>
        <p:grpSpPr>
          <a:xfrm>
            <a:off x="4480706" y="6281036"/>
            <a:ext cx="4582702" cy="474183"/>
            <a:chOff x="4798066" y="6266541"/>
            <a:chExt cx="4582702" cy="47418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013AA45-FEDC-54CE-C05E-EE9A5D2E3E7F}"/>
                </a:ext>
              </a:extLst>
            </p:cNvPr>
            <p:cNvSpPr/>
            <p:nvPr/>
          </p:nvSpPr>
          <p:spPr>
            <a:xfrm>
              <a:off x="6855950" y="6266541"/>
              <a:ext cx="25248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sz="2000" kern="0" spc="50" dirty="0">
                  <a:ln w="3175">
                    <a:noFill/>
                  </a:ln>
                  <a:solidFill>
                    <a:srgbClr val="7E89A8"/>
                  </a:solidFill>
                  <a:latin typeface="AvantGarde Bk BT"/>
                  <a:cs typeface="Times New Roman" panose="02020603050405020304" pitchFamily="18" charset="0"/>
                </a:rPr>
                <a:t>-</a:t>
              </a:r>
              <a:r>
                <a:rPr lang="es-ES" sz="1400" kern="0" spc="50" dirty="0">
                  <a:ln w="3175">
                    <a:noFill/>
                  </a:ln>
                  <a:solidFill>
                    <a:srgbClr val="7E89A8"/>
                  </a:solidFill>
                  <a:latin typeface="AvantGarde Bk BT"/>
                  <a:cs typeface="Times New Roman" panose="02020603050405020304" pitchFamily="18" charset="0"/>
                </a:rPr>
                <a:t>  EUROSAI Secretariat</a:t>
              </a:r>
            </a:p>
          </p:txBody>
        </p:sp>
        <p:pic>
          <p:nvPicPr>
            <p:cNvPr id="5" name="Imagen 4" descr="Texto&#10;&#10;Descripción generada automáticamente">
              <a:extLst>
                <a:ext uri="{FF2B5EF4-FFF2-40B4-BE49-F238E27FC236}">
                  <a16:creationId xmlns:a16="http://schemas.microsoft.com/office/drawing/2014/main" id="{CB95CC30-5335-567D-C2B4-543E011C1A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91" t="36329" r="10644" b="38149"/>
            <a:stretch/>
          </p:blipFill>
          <p:spPr>
            <a:xfrm>
              <a:off x="4798066" y="6308106"/>
              <a:ext cx="2648779" cy="432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0650" y="6434553"/>
            <a:ext cx="643365" cy="365125"/>
          </a:xfrm>
        </p:spPr>
        <p:txBody>
          <a:bodyPr/>
          <a:lstStyle/>
          <a:p>
            <a:fld id="{B54B1FDD-11C7-4DDC-8BAD-6E79D4283405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15" name="Gráfico 7" descr="Círculos con flechas con relleno sólido">
            <a:extLst>
              <a:ext uri="{FF2B5EF4-FFF2-40B4-BE49-F238E27FC236}">
                <a16:creationId xmlns:a16="http://schemas.microsoft.com/office/drawing/2014/main" id="{07448EE9-5464-4AAB-A422-7E308B339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1429" y="9844142"/>
            <a:ext cx="904875" cy="9144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AB8AE53-8F3A-4D56-8D4A-91B155FE9F49}"/>
              </a:ext>
            </a:extLst>
          </p:cNvPr>
          <p:cNvGrpSpPr/>
          <p:nvPr/>
        </p:nvGrpSpPr>
        <p:grpSpPr>
          <a:xfrm>
            <a:off x="3449756" y="1077713"/>
            <a:ext cx="5267551" cy="5435847"/>
            <a:chOff x="3453506" y="2637268"/>
            <a:chExt cx="5231400" cy="6960759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331C09CE-A6EE-4AD7-AD7D-7A36E8915BD2}"/>
                </a:ext>
              </a:extLst>
            </p:cNvPr>
            <p:cNvSpPr txBox="1"/>
            <p:nvPr/>
          </p:nvSpPr>
          <p:spPr>
            <a:xfrm>
              <a:off x="3453506" y="2637268"/>
              <a:ext cx="4632190" cy="3941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EUROSAI Secretariat &amp; Key players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1CC90FD-7282-486C-A58D-E389FA8EB151}"/>
                </a:ext>
              </a:extLst>
            </p:cNvPr>
            <p:cNvSpPr txBox="1"/>
            <p:nvPr/>
          </p:nvSpPr>
          <p:spPr>
            <a:xfrm>
              <a:off x="3453506" y="3134511"/>
              <a:ext cx="5231400" cy="64635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450850" marR="0" lvl="1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20000"/>
                <a:buFont typeface="Wingdings" panose="05000000000000000000" pitchFamily="2" charset="2"/>
                <a:buChar char="ü"/>
                <a:tabLst/>
                <a:defRPr/>
              </a:pPr>
              <a:r>
                <a:rPr lang="en-US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IDI Regional Guidance Workshop </a:t>
              </a:r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on Strategic Management 28-30/sept/2022</a:t>
              </a:r>
            </a:p>
            <a:p>
              <a:pPr marL="165100" marR="0" lvl="1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20000"/>
                <a:tabLst/>
                <a:defRPr/>
              </a:pPr>
              <a:r>
                <a:rPr lang="en-US" sz="1400" kern="0" spc="50" dirty="0">
                  <a:ln w="3175">
                    <a:noFill/>
                  </a:ln>
                  <a:solidFill>
                    <a:schemeClr val="accent4">
                      <a:lumMod val="50000"/>
                    </a:schemeClr>
                  </a:solidFill>
                  <a:latin typeface="AvantGarde Bk BT"/>
                  <a:cs typeface="Times New Roman" panose="02020603050405020304" pitchFamily="18" charset="0"/>
                  <a:sym typeface="Wingdings" panose="05000000000000000000" pitchFamily="2" charset="2"/>
                </a:rPr>
                <a:t>		</a:t>
              </a:r>
            </a:p>
            <a:p>
              <a:pPr marL="165100" marR="0" lvl="1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20000"/>
                <a:tabLst/>
                <a:defRPr/>
              </a:pPr>
              <a:endParaRPr lang="en-GB" sz="1400" kern="0" spc="50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165100" marR="0" lvl="1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20000"/>
                <a:tabLst/>
                <a:defRPr/>
              </a:pPr>
              <a:endParaRPr lang="en-GB" sz="1400" kern="0" spc="50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165100" marR="0" lvl="1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20000"/>
                <a:tabLst/>
                <a:defRPr/>
              </a:pPr>
              <a:endParaRPr lang="en-GB" sz="1400" kern="0" spc="50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450850" marR="0" lvl="1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20000"/>
                <a:buFont typeface="Wingdings" panose="05000000000000000000" pitchFamily="2" charset="2"/>
                <a:buChar char="ü"/>
                <a:tabLst/>
                <a:defRPr/>
              </a:pPr>
              <a:r>
                <a:rPr lang="es-ES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Meetings</a:t>
              </a:r>
              <a:r>
                <a:rPr lang="es-E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 and </a:t>
              </a:r>
              <a:r>
                <a:rPr lang="en-AU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information </a:t>
              </a:r>
              <a:r>
                <a:rPr lang="en-AU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regarding IDI initiatives: </a:t>
              </a:r>
            </a:p>
            <a:p>
              <a:pPr marL="908050" lvl="2" indent="-285750">
                <a:buClr>
                  <a:schemeClr val="accent1"/>
                </a:buClr>
                <a:buSzPct val="120000"/>
                <a:buFont typeface="Wingdings" panose="05000000000000000000" pitchFamily="2" charset="2"/>
                <a:buChar char="§"/>
                <a:defRPr/>
              </a:pPr>
              <a:r>
                <a:rPr lang="es-ES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LOTA</a:t>
              </a:r>
              <a:endParaRPr lang="es-E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908050" lvl="2" indent="-285750">
                <a:buClr>
                  <a:schemeClr val="accent1"/>
                </a:buClr>
                <a:buSzPct val="120000"/>
                <a:buFont typeface="Wingdings" panose="05000000000000000000" pitchFamily="2" charset="2"/>
                <a:buChar char="§"/>
                <a:defRPr/>
              </a:pPr>
              <a:r>
                <a:rPr lang="en-AU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EFA</a:t>
              </a:r>
              <a:endPara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908050" lvl="2" indent="-285750">
                <a:buClr>
                  <a:schemeClr val="accent1"/>
                </a:buClr>
                <a:buSzPct val="120000"/>
                <a:buFont typeface="Wingdings" panose="05000000000000000000" pitchFamily="2" charset="2"/>
                <a:buChar char="§"/>
                <a:defRPr/>
              </a:pPr>
              <a:r>
                <a:rPr lang="en-AU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CCAA</a:t>
              </a:r>
              <a:endPara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450850" lvl="1" indent="-285750">
                <a:buClr>
                  <a:schemeClr val="accent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endParaRPr lang="en-AU" sz="1400" b="1" spc="-10" dirty="0">
                <a:solidFill>
                  <a:schemeClr val="accent4">
                    <a:lumMod val="50000"/>
                  </a:schemeClr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450850" lvl="1" indent="-285750">
                <a:buClr>
                  <a:schemeClr val="accent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January</a:t>
              </a:r>
              <a:r>
                <a:rPr lang="es-E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 2023: </a:t>
              </a:r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announcement of the start of work  on the </a:t>
              </a:r>
              <a:r>
                <a:rPr lang="en-US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INTOSAI Global Survey </a:t>
              </a:r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and the </a:t>
              </a:r>
              <a:r>
                <a:rPr lang="en-US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Global SAI Stocktaking Report 2023</a:t>
              </a:r>
            </a:p>
            <a:p>
              <a:pPr marL="165100" lvl="1">
                <a:buClr>
                  <a:schemeClr val="accent1"/>
                </a:buClr>
                <a:buSzPct val="120000"/>
                <a:defRPr/>
              </a:pPr>
              <a:endParaRPr lang="en-US" sz="1400" b="1" dirty="0">
                <a:solidFill>
                  <a:schemeClr val="accent4">
                    <a:lumMod val="50000"/>
                  </a:schemeClr>
                </a:solidFill>
                <a:latin typeface="AvantGarde Bk BT"/>
              </a:endParaRPr>
            </a:p>
            <a:p>
              <a:pPr marL="85725" lvl="1" indent="-285750">
                <a:buClr>
                  <a:schemeClr val="accent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s-ES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CBC-EUROSAI catch-up meeting</a:t>
              </a:r>
              <a:r>
                <a:rPr lang="es-E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: March 2023:</a:t>
              </a:r>
            </a:p>
            <a:p>
              <a:pPr marL="0" lvl="1">
                <a:buClr>
                  <a:schemeClr val="accent1"/>
                </a:buClr>
                <a:buSzPct val="120000"/>
                <a:defRPr/>
              </a:pPr>
              <a:endParaRPr lang="es-E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447675" lvl="1" indent="-285750">
                <a:buClr>
                  <a:schemeClr val="accent1"/>
                </a:buClr>
                <a:buSzPct val="120000"/>
                <a:buFont typeface="Wingdings" panose="05000000000000000000" pitchFamily="2" charset="2"/>
                <a:buChar char="§"/>
                <a:tabLst>
                  <a:tab pos="457200" algn="l"/>
                </a:tabLst>
              </a:pPr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Presentation by the P2P(Netherlands and United Kingdom)</a:t>
              </a:r>
            </a:p>
            <a:p>
              <a:pPr marL="447675" lvl="1" indent="-285750">
                <a:buClr>
                  <a:schemeClr val="accent1"/>
                </a:buClr>
                <a:buSzPct val="120000"/>
                <a:buFont typeface="Wingdings" panose="05000000000000000000" pitchFamily="2" charset="2"/>
                <a:buChar char="§"/>
                <a:tabLst>
                  <a:tab pos="457200" algn="l"/>
                </a:tabLst>
              </a:pPr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SAI PMF – recent developments</a:t>
              </a:r>
            </a:p>
            <a:p>
              <a:pPr lvl="1">
                <a:tabLst>
                  <a:tab pos="457200" algn="l"/>
                </a:tabLst>
              </a:pPr>
              <a:endPara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libri Light" panose="020F0302020204030204" pitchFamily="34" charset="0"/>
              </a:endParaRPr>
            </a:p>
            <a:p>
              <a:pPr marL="85725" lvl="1" indent="-285750">
                <a:buClr>
                  <a:schemeClr val="accent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s-ES" sz="1400" kern="0" spc="50" dirty="0">
                  <a:ln w="3175">
                    <a:noFill/>
                  </a:ln>
                  <a:solidFill>
                    <a:srgbClr val="0070C0"/>
                  </a:solidFill>
                  <a:latin typeface="AvantGarde Bk BT"/>
                  <a:cs typeface="Times New Roman" panose="02020603050405020304" pitchFamily="18" charset="0"/>
                </a:rPr>
                <a:t> </a:t>
              </a:r>
              <a:r>
                <a:rPr lang="en-AU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Annual</a:t>
              </a:r>
              <a:r>
                <a:rPr lang="es-ES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 meeting CCC OLACEFS</a:t>
              </a:r>
              <a:endParaRPr lang="es-E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285750" lvl="1" indent="-285750">
                <a:buClr>
                  <a:schemeClr val="accent1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US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II Meeting on the establishment of a proactive advocacy mechanism</a:t>
              </a:r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 to advocate for SAI independence April 2023 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3637394-7501-4454-B0CC-AC3262263291}"/>
              </a:ext>
            </a:extLst>
          </p:cNvPr>
          <p:cNvGrpSpPr/>
          <p:nvPr/>
        </p:nvGrpSpPr>
        <p:grpSpPr>
          <a:xfrm>
            <a:off x="426693" y="1385490"/>
            <a:ext cx="2941675" cy="2442449"/>
            <a:chOff x="1118352" y="2769378"/>
            <a:chExt cx="2941675" cy="2442449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97F83CB6-6E9E-4C21-A98B-13898172481B}"/>
                </a:ext>
              </a:extLst>
            </p:cNvPr>
            <p:cNvSpPr/>
            <p:nvPr/>
          </p:nvSpPr>
          <p:spPr>
            <a:xfrm>
              <a:off x="1364178" y="2769378"/>
              <a:ext cx="2695849" cy="24424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id="{F1C9083B-0CE7-4C46-8438-A13F51F8F0AE}"/>
                </a:ext>
              </a:extLst>
            </p:cNvPr>
            <p:cNvSpPr txBox="1"/>
            <p:nvPr/>
          </p:nvSpPr>
          <p:spPr>
            <a:xfrm>
              <a:off x="1118352" y="2888610"/>
              <a:ext cx="2903831" cy="2203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1" inden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Coordinate knowledge sharing and cooperation activities on topics of mutual interest between bodies and actors of EUROSAI and their peers in the other INTOSAI Regional Organizations</a:t>
              </a:r>
              <a:endParaRPr lang="es-E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2A4BDD50-00AE-40F3-9B36-51DAD6DA2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07" y="1157906"/>
            <a:ext cx="740016" cy="69433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826F176-B2BD-467A-A59F-C1F87900ABEB}"/>
              </a:ext>
            </a:extLst>
          </p:cNvPr>
          <p:cNvSpPr txBox="1"/>
          <p:nvPr/>
        </p:nvSpPr>
        <p:spPr>
          <a:xfrm>
            <a:off x="303112" y="286031"/>
            <a:ext cx="7683891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400" b="0" i="0" u="none" strike="noStrike" kern="0" cap="all" spc="50" normalizeH="0" baseline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cs typeface="Calibri" panose="020F0502020204030204" pitchFamily="34" charset="0"/>
              </a:defRPr>
            </a:lvl1pPr>
          </a:lstStyle>
          <a:p>
            <a:pPr algn="ctr"/>
            <a:r>
              <a:rPr lang="en-AU" dirty="0"/>
              <a:t>   EUROSAI Operational plan</a:t>
            </a:r>
          </a:p>
        </p:txBody>
      </p:sp>
      <p:pic>
        <p:nvPicPr>
          <p:cNvPr id="19" name="Gráfico 18" descr="Audiencia objetivo con relleno sólido">
            <a:extLst>
              <a:ext uri="{FF2B5EF4-FFF2-40B4-BE49-F238E27FC236}">
                <a16:creationId xmlns:a16="http://schemas.microsoft.com/office/drawing/2014/main" id="{FB44EB5A-D7AB-400E-967B-A3C4388680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9756" y="1031664"/>
            <a:ext cx="438333" cy="45352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77E21DE-99DE-439B-828B-C28E6132E0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3956" y="831483"/>
            <a:ext cx="642853" cy="6109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AA2021-9CC9-CEEC-5C3C-DE7EBCCF419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70" t="-45" r="55937" b="1368"/>
          <a:stretch/>
        </p:blipFill>
        <p:spPr>
          <a:xfrm rot="20106510">
            <a:off x="1163988" y="4712162"/>
            <a:ext cx="1346086" cy="9807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A8888C-FC64-23C8-E839-621F8B67E4F8}"/>
              </a:ext>
            </a:extLst>
          </p:cNvPr>
          <p:cNvSpPr txBox="1"/>
          <p:nvPr/>
        </p:nvSpPr>
        <p:spPr>
          <a:xfrm>
            <a:off x="4477360" y="2009148"/>
            <a:ext cx="3331573" cy="73866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kern="0" spc="5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AvantGarde Bk B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400" b="1" kern="0" spc="5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AvantGarde Bk BT"/>
                <a:cs typeface="Times New Roman" panose="02020603050405020304" pitchFamily="18" charset="0"/>
              </a:rPr>
              <a:t>Guidance Note</a:t>
            </a:r>
            <a:r>
              <a:rPr lang="en-US" sz="1400" kern="0" spc="5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AvantGarde Bk BT"/>
                <a:cs typeface="Times New Roman" panose="02020603050405020304" pitchFamily="18" charset="0"/>
              </a:rPr>
              <a:t> on Strategic Management for INTOSAI Regional </a:t>
            </a:r>
            <a:r>
              <a:rPr lang="en-GB" sz="1400" kern="0" spc="5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AvantGarde Bk BT"/>
                <a:cs typeface="Times New Roman" panose="02020603050405020304" pitchFamily="18" charset="0"/>
              </a:rPr>
              <a:t>Organisations</a:t>
            </a:r>
            <a:r>
              <a:rPr lang="en-US" sz="1400" kern="0" spc="5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AvantGarde Bk BT"/>
                <a:cs typeface="Times New Roman" panose="02020603050405020304" pitchFamily="18" charset="0"/>
              </a:rPr>
              <a:t>  </a:t>
            </a:r>
            <a:r>
              <a:rPr lang="en-US" sz="1400" b="1" kern="0" spc="5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AvantGarde Bk BT"/>
                <a:cs typeface="Times New Roman" panose="02020603050405020304" pitchFamily="18" charset="0"/>
              </a:rPr>
              <a:t>published</a:t>
            </a:r>
            <a:r>
              <a:rPr lang="en-US" sz="1400" kern="0" spc="5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AvantGarde Bk BT"/>
                <a:cs typeface="Times New Roman" panose="02020603050405020304" pitchFamily="18" charset="0"/>
              </a:rPr>
              <a:t>!!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4DA2C2B7-D6A1-4FA7-9A75-ADD588F2EC63}"/>
              </a:ext>
            </a:extLst>
          </p:cNvPr>
          <p:cNvCxnSpPr>
            <a:cxnSpLocks/>
          </p:cNvCxnSpPr>
          <p:nvPr/>
        </p:nvCxnSpPr>
        <p:spPr>
          <a:xfrm flipV="1">
            <a:off x="2135840" y="2435630"/>
            <a:ext cx="2265831" cy="2212974"/>
          </a:xfrm>
          <a:prstGeom prst="curved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04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15" name="Gráfico 7" descr="Círculos con flechas con relleno sólido">
            <a:extLst>
              <a:ext uri="{FF2B5EF4-FFF2-40B4-BE49-F238E27FC236}">
                <a16:creationId xmlns:a16="http://schemas.microsoft.com/office/drawing/2014/main" id="{07448EE9-5464-4AAB-A422-7E308B339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1429" y="9844142"/>
            <a:ext cx="904875" cy="9144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857EA739-22F8-4FCF-A325-4DD5F2FB1087}"/>
              </a:ext>
            </a:extLst>
          </p:cNvPr>
          <p:cNvGrpSpPr/>
          <p:nvPr/>
        </p:nvGrpSpPr>
        <p:grpSpPr>
          <a:xfrm>
            <a:off x="608943" y="2529680"/>
            <a:ext cx="2735263" cy="2418347"/>
            <a:chOff x="4322649" y="2704078"/>
            <a:chExt cx="2735263" cy="2418347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7513469D-E274-4920-804C-FE93B6B47B64}"/>
                </a:ext>
              </a:extLst>
            </p:cNvPr>
            <p:cNvSpPr/>
            <p:nvPr/>
          </p:nvSpPr>
          <p:spPr>
            <a:xfrm>
              <a:off x="4322649" y="2704078"/>
              <a:ext cx="2735263" cy="241834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id="{52E525C8-07F3-4FF3-9F64-4EEA8F5D96BB}"/>
                </a:ext>
              </a:extLst>
            </p:cNvPr>
            <p:cNvSpPr txBox="1"/>
            <p:nvPr/>
          </p:nvSpPr>
          <p:spPr>
            <a:xfrm>
              <a:off x="4440702" y="2822131"/>
              <a:ext cx="2499155" cy="2182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0" spc="50" dirty="0">
                  <a:ln w="3175">
                    <a:noFill/>
                  </a:ln>
                  <a:solidFill>
                    <a:prstClr val="white"/>
                  </a:solidFill>
                  <a:latin typeface="AvantGarde Bk BT"/>
                  <a:cs typeface="Times New Roman" panose="02020603050405020304" pitchFamily="18" charset="0"/>
                </a:rPr>
                <a:t>To support the organization of joint events with added value for participants, according to ToR approved by the GB and agreed with ASOSAI, OLACEFS and ARABOSAI</a:t>
              </a:r>
              <a:endParaRPr lang="es-ES" sz="1400" kern="0" spc="50" dirty="0">
                <a:ln w="3175">
                  <a:noFill/>
                </a:ln>
                <a:solidFill>
                  <a:prstClr val="white"/>
                </a:solidFill>
                <a:latin typeface="AvantGarde Bk BT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2A4BDD50-00AE-40F3-9B36-51DAD6DA2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43" y="2241539"/>
            <a:ext cx="740016" cy="69433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F189F35-C52A-4E03-9E49-0FBEF054DB54}"/>
              </a:ext>
            </a:extLst>
          </p:cNvPr>
          <p:cNvSpPr txBox="1"/>
          <p:nvPr/>
        </p:nvSpPr>
        <p:spPr>
          <a:xfrm>
            <a:off x="705004" y="644820"/>
            <a:ext cx="7244678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400" b="0" i="0" u="none" strike="noStrike" kern="0" cap="all" spc="50" normalizeH="0" baseline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cs typeface="Calibri" panose="020F0502020204030204" pitchFamily="34" charset="0"/>
              </a:defRPr>
            </a:lvl1pPr>
          </a:lstStyle>
          <a:p>
            <a:pPr algn="ctr"/>
            <a:r>
              <a:rPr lang="en-AU" dirty="0"/>
              <a:t>   EUROSAI Operational plan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8D8A96F-C5DF-45B8-AF46-2BF2F1A6B173}"/>
              </a:ext>
            </a:extLst>
          </p:cNvPr>
          <p:cNvGrpSpPr/>
          <p:nvPr/>
        </p:nvGrpSpPr>
        <p:grpSpPr>
          <a:xfrm>
            <a:off x="3472000" y="2064777"/>
            <a:ext cx="4966996" cy="3719945"/>
            <a:chOff x="3415633" y="2691860"/>
            <a:chExt cx="4966996" cy="371994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7AB8AE53-8F3A-4D56-8D4A-91B155FE9F49}"/>
                </a:ext>
              </a:extLst>
            </p:cNvPr>
            <p:cNvGrpSpPr/>
            <p:nvPr/>
          </p:nvGrpSpPr>
          <p:grpSpPr>
            <a:xfrm>
              <a:off x="3415633" y="2764735"/>
              <a:ext cx="4966996" cy="3647070"/>
              <a:chOff x="3471119" y="3655095"/>
              <a:chExt cx="5216330" cy="4686299"/>
            </a:xfrm>
          </p:grpSpPr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331C09CE-A6EE-4AD7-AD7D-7A36E8915BD2}"/>
                  </a:ext>
                </a:extLst>
              </p:cNvPr>
              <p:cNvSpPr txBox="1"/>
              <p:nvPr/>
            </p:nvSpPr>
            <p:spPr>
              <a:xfrm>
                <a:off x="3471119" y="3655095"/>
                <a:ext cx="5194659" cy="3954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EUROSAI Secretariat &amp; Key players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C1CC90FD-7282-486C-A58D-E389FA8EB151}"/>
                  </a:ext>
                </a:extLst>
              </p:cNvPr>
              <p:cNvSpPr txBox="1"/>
              <p:nvPr/>
            </p:nvSpPr>
            <p:spPr>
              <a:xfrm>
                <a:off x="3492790" y="4347075"/>
                <a:ext cx="5194659" cy="399431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71450" lvl="1">
                  <a:buClr>
                    <a:schemeClr val="accent1"/>
                  </a:buClr>
                  <a:buSzPct val="120000"/>
                </a:pP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         </a:t>
                </a:r>
              </a:p>
              <a:p>
                <a:pPr marL="266700" lvl="1" indent="-180975"/>
                <a:endParaRPr lang="en-GB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endParaRPr>
              </a:p>
              <a:p>
                <a:pPr marL="361950" lvl="1" indent="-276225"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ü"/>
                </a:pPr>
                <a:r>
                  <a:rPr lang="en-GB" sz="1400" b="1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VI EUROSAI- ARABOSAI Joint Conference </a:t>
                </a: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</a:p>
              <a:p>
                <a:pPr marL="85725" lvl="1">
                  <a:buClr>
                    <a:schemeClr val="accent1"/>
                  </a:buClr>
                  <a:buSzPct val="120000"/>
                </a:pP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  <a:sym typeface="Wingdings" panose="05000000000000000000" pitchFamily="2" charset="2"/>
                  </a:rPr>
                  <a:t>		NO candidacies received</a:t>
                </a:r>
                <a:endParaRPr lang="en-GB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endParaRPr>
              </a:p>
              <a:p>
                <a:pPr marL="361950" lvl="1" indent="-276225"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ü"/>
                </a:pPr>
                <a:endParaRPr lang="en-GB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endParaRPr>
              </a:p>
              <a:p>
                <a:pPr marL="361950" lvl="1" indent="-276225"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ü"/>
                </a:pPr>
                <a:r>
                  <a:rPr lang="en-GB" sz="1400" b="1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ASOSAI – EUROSAI Joint Conference </a:t>
                </a:r>
              </a:p>
              <a:p>
                <a:pPr marL="85725" lvl="1">
                  <a:buClr>
                    <a:schemeClr val="accent1"/>
                  </a:buClr>
                  <a:buSzPct val="120000"/>
                </a:pP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	(ASOSAI secretariat has communicated </a:t>
                </a:r>
              </a:p>
              <a:p>
                <a:pPr marL="85725" lvl="1">
                  <a:buClr>
                    <a:schemeClr val="accent1"/>
                  </a:buClr>
                  <a:buSzPct val="120000"/>
                </a:pP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         no candidates  so far)</a:t>
                </a:r>
              </a:p>
              <a:p>
                <a:pPr marL="85725" lvl="1">
                  <a:buClr>
                    <a:schemeClr val="accent1"/>
                  </a:buClr>
                  <a:buSzPct val="120000"/>
                </a:pPr>
                <a:endParaRPr lang="en-GB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endParaRPr>
              </a:p>
              <a:p>
                <a:pPr marL="85725" lvl="1" algn="just">
                  <a:buClr>
                    <a:schemeClr val="accent1"/>
                  </a:buClr>
                  <a:buSzPct val="120000"/>
                </a:pPr>
                <a:r>
                  <a:rPr lang="en-GB" sz="1400" b="1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	Redefine the TORs</a:t>
                </a: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 </a:t>
                </a:r>
                <a:r>
                  <a:rPr lang="en-GB" sz="1400" b="1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?</a:t>
                </a: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make them more appealing</a:t>
                </a:r>
              </a:p>
              <a:p>
                <a:pPr marL="85725" lvl="1" algn="just">
                  <a:buClr>
                    <a:schemeClr val="accent1"/>
                  </a:buClr>
                  <a:buSzPct val="120000"/>
                </a:pPr>
                <a:endParaRPr lang="en-GB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endParaRPr>
              </a:p>
              <a:p>
                <a:pPr marL="371475" lvl="1" indent="-285750" algn="just"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ü"/>
                </a:pP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Interest from</a:t>
                </a:r>
                <a:r>
                  <a:rPr lang="en-GB" sz="1400" b="1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 OLACEFS</a:t>
                </a:r>
              </a:p>
              <a:p>
                <a:pPr marL="361950" lvl="1" indent="-276225"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ü"/>
                </a:pPr>
                <a:endParaRPr lang="en-GB" sz="1400" kern="0" spc="50" dirty="0">
                  <a:ln w="3175">
                    <a:noFill/>
                  </a:ln>
                  <a:solidFill>
                    <a:srgbClr val="FF0000"/>
                  </a:solidFill>
                  <a:latin typeface="AvantGarde Bk BT"/>
                  <a:cs typeface="Times New Roman" panose="02020603050405020304" pitchFamily="18" charset="0"/>
                </a:endParaRPr>
              </a:p>
              <a:p>
                <a:pPr lvl="2"/>
                <a:endParaRPr lang="en-GB" sz="1400" dirty="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E6B3EB40-0675-4CDE-A7F9-39991C9B4774}"/>
                </a:ext>
              </a:extLst>
            </p:cNvPr>
            <p:cNvSpPr txBox="1"/>
            <p:nvPr/>
          </p:nvSpPr>
          <p:spPr>
            <a:xfrm>
              <a:off x="7224298" y="4426921"/>
              <a:ext cx="591319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/>
              </a:lvl1pPr>
            </a:lstStyle>
            <a:p>
              <a:r>
                <a:rPr lang="es-ES" sz="1400" b="1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2024???</a:t>
              </a:r>
            </a:p>
          </p:txBody>
        </p:sp>
        <p:pic>
          <p:nvPicPr>
            <p:cNvPr id="14" name="Gráfico 13" descr="Audiencia objetivo con relleno sólido">
              <a:extLst>
                <a:ext uri="{FF2B5EF4-FFF2-40B4-BE49-F238E27FC236}">
                  <a16:creationId xmlns:a16="http://schemas.microsoft.com/office/drawing/2014/main" id="{8B52DC1C-EA58-46AE-9455-6510F5D07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36268" y="2691860"/>
              <a:ext cx="438333" cy="453526"/>
            </a:xfrm>
            <a:prstGeom prst="rect">
              <a:avLst/>
            </a:prstGeom>
          </p:spPr>
        </p:pic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C3A9E8E0-ED65-4356-B3A3-50FEB1FF4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9325" y="858534"/>
            <a:ext cx="639342" cy="6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9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857EA739-22F8-4FCF-A325-4DD5F2FB1087}"/>
              </a:ext>
            </a:extLst>
          </p:cNvPr>
          <p:cNvGrpSpPr/>
          <p:nvPr/>
        </p:nvGrpSpPr>
        <p:grpSpPr>
          <a:xfrm>
            <a:off x="659365" y="2256368"/>
            <a:ext cx="2735263" cy="2418347"/>
            <a:chOff x="4322649" y="2704078"/>
            <a:chExt cx="2735263" cy="2418347"/>
          </a:xfrm>
          <a:solidFill>
            <a:schemeClr val="accent1">
              <a:lumMod val="75000"/>
            </a:schemeClr>
          </a:solidFill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7513469D-E274-4920-804C-FE93B6B47B64}"/>
                </a:ext>
              </a:extLst>
            </p:cNvPr>
            <p:cNvSpPr/>
            <p:nvPr/>
          </p:nvSpPr>
          <p:spPr>
            <a:xfrm>
              <a:off x="4322649" y="2704078"/>
              <a:ext cx="2735263" cy="24183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id="{52E525C8-07F3-4FF3-9F64-4EEA8F5D96BB}"/>
                </a:ext>
              </a:extLst>
            </p:cNvPr>
            <p:cNvSpPr txBox="1"/>
            <p:nvPr/>
          </p:nvSpPr>
          <p:spPr>
            <a:xfrm>
              <a:off x="4440703" y="2822132"/>
              <a:ext cx="2499155" cy="21822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en-US" sz="1400" i="1" dirty="0">
                  <a:latin typeface="AvantGarde Bk BT"/>
                </a:rPr>
                <a:t>Implementation of cooperation with </a:t>
              </a:r>
              <a:r>
                <a:rPr lang="en-US" sz="1400" i="1" dirty="0" err="1">
                  <a:latin typeface="AvantGarde Bk BT"/>
                </a:rPr>
                <a:t>AFROSAI</a:t>
              </a:r>
              <a:endParaRPr lang="en-US" sz="1400" dirty="0">
                <a:latin typeface="AvantGarde Bk BT"/>
              </a:endParaRPr>
            </a:p>
          </p:txBody>
        </p:sp>
      </p:grp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pPr/>
              <a:t>12</a:t>
            </a:fld>
            <a:endParaRPr lang="es-ES" dirty="0"/>
          </a:p>
        </p:txBody>
      </p:sp>
      <p:pic>
        <p:nvPicPr>
          <p:cNvPr id="15" name="Gráfico 7" descr="Círculos con flechas con relleno sólido">
            <a:extLst>
              <a:ext uri="{FF2B5EF4-FFF2-40B4-BE49-F238E27FC236}">
                <a16:creationId xmlns:a16="http://schemas.microsoft.com/office/drawing/2014/main" id="{07448EE9-5464-4AAB-A422-7E308B339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1429" y="9844142"/>
            <a:ext cx="904875" cy="9144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A4BDD50-00AE-40F3-9B36-51DAD6DA2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46" y="2027254"/>
            <a:ext cx="740016" cy="69433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F189F35-C52A-4E03-9E49-0FBEF054DB54}"/>
              </a:ext>
            </a:extLst>
          </p:cNvPr>
          <p:cNvSpPr txBox="1"/>
          <p:nvPr/>
        </p:nvSpPr>
        <p:spPr>
          <a:xfrm>
            <a:off x="834054" y="879779"/>
            <a:ext cx="7037930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400" b="0" i="0" u="none" strike="noStrike" kern="0" cap="all" spc="50" normalizeH="0" baseline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cs typeface="Calibri" panose="020F0502020204030204" pitchFamily="34" charset="0"/>
              </a:defRPr>
            </a:lvl1pPr>
          </a:lstStyle>
          <a:p>
            <a:pPr algn="ctr"/>
            <a:r>
              <a:rPr lang="en-AU" dirty="0"/>
              <a:t>   EUROSAI Operational plan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8D8A96F-C5DF-45B8-AF46-2BF2F1A6B173}"/>
              </a:ext>
            </a:extLst>
          </p:cNvPr>
          <p:cNvGrpSpPr/>
          <p:nvPr/>
        </p:nvGrpSpPr>
        <p:grpSpPr>
          <a:xfrm>
            <a:off x="3512682" y="1944915"/>
            <a:ext cx="4966856" cy="2968170"/>
            <a:chOff x="3338527" y="1836283"/>
            <a:chExt cx="4966856" cy="2968170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7AB8AE53-8F3A-4D56-8D4A-91B155FE9F49}"/>
                </a:ext>
              </a:extLst>
            </p:cNvPr>
            <p:cNvGrpSpPr/>
            <p:nvPr/>
          </p:nvGrpSpPr>
          <p:grpSpPr>
            <a:xfrm>
              <a:off x="3338527" y="1888714"/>
              <a:ext cx="4966856" cy="2915739"/>
              <a:chOff x="3390142" y="2529452"/>
              <a:chExt cx="5216183" cy="3746575"/>
            </a:xfrm>
          </p:grpSpPr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331C09CE-A6EE-4AD7-AD7D-7A36E8915BD2}"/>
                  </a:ext>
                </a:extLst>
              </p:cNvPr>
              <p:cNvSpPr txBox="1"/>
              <p:nvPr/>
            </p:nvSpPr>
            <p:spPr>
              <a:xfrm>
                <a:off x="3390142" y="2529452"/>
                <a:ext cx="5194659" cy="3954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EUROSAI Secretariat &amp; Key players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C1CC90FD-7282-486C-A58D-E389FA8EB151}"/>
                  </a:ext>
                </a:extLst>
              </p:cNvPr>
              <p:cNvSpPr txBox="1"/>
              <p:nvPr/>
            </p:nvSpPr>
            <p:spPr>
              <a:xfrm>
                <a:off x="3411666" y="3112210"/>
                <a:ext cx="5194659" cy="316381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71450" lvl="1">
                  <a:buClr>
                    <a:schemeClr val="accent1"/>
                  </a:buClr>
                  <a:buSzPct val="120000"/>
                </a:pP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         </a:t>
                </a:r>
              </a:p>
              <a:p>
                <a:pPr marL="371475" lvl="1" indent="-285750"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Mutual exchange of lists of </a:t>
                </a:r>
                <a:r>
                  <a:rPr lang="en-GB" sz="1400" b="1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training events </a:t>
                </a: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planned in both Regional Organisations for their knowledge and eventual participation </a:t>
                </a:r>
              </a:p>
              <a:p>
                <a:pPr marL="85725" lvl="1">
                  <a:buClr>
                    <a:schemeClr val="accent1"/>
                  </a:buClr>
                  <a:buSzPct val="120000"/>
                </a:pPr>
                <a:endParaRPr lang="en-GB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85725" lvl="1">
                  <a:buClr>
                    <a:schemeClr val="accent1"/>
                  </a:buClr>
                  <a:buSzPct val="120000"/>
                  <a:tabLst>
                    <a:tab pos="539750" algn="l"/>
                  </a:tabLst>
                </a:pP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  <a:sym typeface="Wingdings" panose="05000000000000000000" pitchFamily="2" charset="2"/>
                  </a:rPr>
                  <a:t>	</a:t>
                </a:r>
                <a:r>
                  <a:rPr lang="en-GB" sz="1400" b="1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  <a:sym typeface="Wingdings" panose="05000000000000000000" pitchFamily="2" charset="2"/>
                  </a:rPr>
                  <a:t> No activity</a:t>
                </a:r>
                <a:endParaRPr lang="en-GB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endParaRPr>
              </a:p>
              <a:p>
                <a:pPr marL="266700" lvl="1" indent="-180975"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ü"/>
                </a:pPr>
                <a:endParaRPr lang="en-GB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endParaRPr>
              </a:p>
              <a:p>
                <a:pPr marL="371475" lvl="1" indent="-285750"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en-GB" sz="1400" b="1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Financial support </a:t>
                </a: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for the implementation of the cooperation activities between EUROSAI and AFROSAI </a:t>
                </a:r>
              </a:p>
              <a:p>
                <a:pPr marL="371475" lvl="1" indent="-285750">
                  <a:buClr>
                    <a:schemeClr val="accent1"/>
                  </a:buClr>
                  <a:buSzPct val="120000"/>
                  <a:buFont typeface="Wingdings" panose="05000000000000000000" pitchFamily="2" charset="2"/>
                  <a:buChar char="§"/>
                </a:pPr>
                <a:endParaRPr lang="en-GB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endParaRPr>
              </a:p>
              <a:p>
                <a:pPr marL="85725" lvl="1">
                  <a:buClr>
                    <a:schemeClr val="accent1"/>
                  </a:buClr>
                  <a:buSzPct val="120000"/>
                </a:pP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	  </a:t>
                </a:r>
                <a:r>
                  <a:rPr lang="en-GB" sz="1400" b="1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GB" sz="1400" kern="0" spc="50" dirty="0">
                    <a:ln w="3175">
                      <a:noFill/>
                    </a:ln>
                    <a:solidFill>
                      <a:srgbClr val="4D4D4D"/>
                    </a:solidFill>
                    <a:latin typeface="AvantGarde Bk BT"/>
                    <a:cs typeface="Times New Roman" panose="02020603050405020304" pitchFamily="18" charset="0"/>
                  </a:rPr>
                  <a:t>	N/A</a:t>
                </a:r>
              </a:p>
            </p:txBody>
          </p:sp>
        </p:grpSp>
        <p:pic>
          <p:nvPicPr>
            <p:cNvPr id="14" name="Gráfico 13" descr="Audiencia objetivo con relleno sólido">
              <a:extLst>
                <a:ext uri="{FF2B5EF4-FFF2-40B4-BE49-F238E27FC236}">
                  <a16:creationId xmlns:a16="http://schemas.microsoft.com/office/drawing/2014/main" id="{8B52DC1C-EA58-46AE-9455-6510F5D07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56581" y="1836283"/>
              <a:ext cx="438333" cy="453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16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BB3A8-DDB1-4709-98AC-714AA7FE88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4566" y="703643"/>
            <a:ext cx="7559644" cy="585787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/>
          <a:p>
            <a:pPr lvl="1" algn="ctr" defTabSz="457200" rtl="0"/>
            <a:r>
              <a:rPr lang="en-AU" sz="2400" kern="1200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AvantGarde Bk BT"/>
                <a:ea typeface="+mn-ea"/>
                <a:cs typeface="+mn-cs"/>
              </a:rPr>
              <a:t>   Upcoming events INTOSAI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920CB3F-FB9A-4CFA-E06B-C0398FC57FB5}"/>
              </a:ext>
            </a:extLst>
          </p:cNvPr>
          <p:cNvGrpSpPr/>
          <p:nvPr/>
        </p:nvGrpSpPr>
        <p:grpSpPr>
          <a:xfrm>
            <a:off x="778598" y="1483371"/>
            <a:ext cx="7713553" cy="4648196"/>
            <a:chOff x="1290819" y="1169953"/>
            <a:chExt cx="7713553" cy="4648196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16A21A9C-BCF5-F3F4-936B-8EAF5ECCC505}"/>
                </a:ext>
              </a:extLst>
            </p:cNvPr>
            <p:cNvGrpSpPr/>
            <p:nvPr/>
          </p:nvGrpSpPr>
          <p:grpSpPr>
            <a:xfrm>
              <a:off x="1290819" y="1169953"/>
              <a:ext cx="7611184" cy="4648196"/>
              <a:chOff x="1290819" y="1169953"/>
              <a:chExt cx="7611184" cy="4648196"/>
            </a:xfrm>
          </p:grpSpPr>
          <p:sp>
            <p:nvSpPr>
              <p:cNvPr id="5" name="Forma libre: forma 4">
                <a:extLst>
                  <a:ext uri="{FF2B5EF4-FFF2-40B4-BE49-F238E27FC236}">
                    <a16:creationId xmlns:a16="http://schemas.microsoft.com/office/drawing/2014/main" id="{7A1AC252-86E8-8197-AD17-48A265BB98D5}"/>
                  </a:ext>
                </a:extLst>
              </p:cNvPr>
              <p:cNvSpPr/>
              <p:nvPr/>
            </p:nvSpPr>
            <p:spPr>
              <a:xfrm>
                <a:off x="1290819" y="1169953"/>
                <a:ext cx="1628763" cy="2421313"/>
              </a:xfrm>
              <a:custGeom>
                <a:avLst/>
                <a:gdLst>
                  <a:gd name="connsiteX0" fmla="*/ 0 w 2421312"/>
                  <a:gd name="connsiteY0" fmla="*/ 0 h 1488154"/>
                  <a:gd name="connsiteX1" fmla="*/ 1677235 w 2421312"/>
                  <a:gd name="connsiteY1" fmla="*/ 0 h 1488154"/>
                  <a:gd name="connsiteX2" fmla="*/ 2421312 w 2421312"/>
                  <a:gd name="connsiteY2" fmla="*/ 744077 h 1488154"/>
                  <a:gd name="connsiteX3" fmla="*/ 1677235 w 2421312"/>
                  <a:gd name="connsiteY3" fmla="*/ 1488154 h 1488154"/>
                  <a:gd name="connsiteX4" fmla="*/ 0 w 2421312"/>
                  <a:gd name="connsiteY4" fmla="*/ 1488154 h 1488154"/>
                  <a:gd name="connsiteX5" fmla="*/ 744077 w 2421312"/>
                  <a:gd name="connsiteY5" fmla="*/ 744077 h 1488154"/>
                  <a:gd name="connsiteX6" fmla="*/ 0 w 2421312"/>
                  <a:gd name="connsiteY6" fmla="*/ 0 h 148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1312" h="1488154">
                    <a:moveTo>
                      <a:pt x="2421311" y="0"/>
                    </a:moveTo>
                    <a:lnTo>
                      <a:pt x="2421311" y="1030839"/>
                    </a:lnTo>
                    <a:lnTo>
                      <a:pt x="1210656" y="1488154"/>
                    </a:lnTo>
                    <a:lnTo>
                      <a:pt x="1" y="1030839"/>
                    </a:lnTo>
                    <a:lnTo>
                      <a:pt x="1" y="0"/>
                    </a:lnTo>
                    <a:lnTo>
                      <a:pt x="1210656" y="457315"/>
                    </a:lnTo>
                    <a:lnTo>
                      <a:pt x="2421311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0" tIns="764398" rIns="20320" bIns="764397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3200" kern="0" spc="50" noProof="0" dirty="0" err="1">
                    <a:ln w="3175"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IIQ</a:t>
                </a:r>
                <a:r>
                  <a:rPr lang="en-AU" sz="3200" kern="0" spc="50" noProof="0" dirty="0">
                    <a:ln w="3175"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 2023</a:t>
                </a:r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6BD73CF5-2179-4073-5474-07C9942CF29D}"/>
                  </a:ext>
                </a:extLst>
              </p:cNvPr>
              <p:cNvSpPr/>
              <p:nvPr/>
            </p:nvSpPr>
            <p:spPr>
              <a:xfrm>
                <a:off x="3273527" y="1169954"/>
                <a:ext cx="5628476" cy="2315264"/>
              </a:xfrm>
              <a:custGeom>
                <a:avLst/>
                <a:gdLst>
                  <a:gd name="connsiteX0" fmla="*/ 410846 w 2465026"/>
                  <a:gd name="connsiteY0" fmla="*/ 0 h 5603275"/>
                  <a:gd name="connsiteX1" fmla="*/ 2054180 w 2465026"/>
                  <a:gd name="connsiteY1" fmla="*/ 0 h 5603275"/>
                  <a:gd name="connsiteX2" fmla="*/ 2465026 w 2465026"/>
                  <a:gd name="connsiteY2" fmla="*/ 410846 h 5603275"/>
                  <a:gd name="connsiteX3" fmla="*/ 2465026 w 2465026"/>
                  <a:gd name="connsiteY3" fmla="*/ 5603275 h 5603275"/>
                  <a:gd name="connsiteX4" fmla="*/ 2465026 w 2465026"/>
                  <a:gd name="connsiteY4" fmla="*/ 5603275 h 5603275"/>
                  <a:gd name="connsiteX5" fmla="*/ 0 w 2465026"/>
                  <a:gd name="connsiteY5" fmla="*/ 5603275 h 5603275"/>
                  <a:gd name="connsiteX6" fmla="*/ 0 w 2465026"/>
                  <a:gd name="connsiteY6" fmla="*/ 5603275 h 5603275"/>
                  <a:gd name="connsiteX7" fmla="*/ 0 w 2465026"/>
                  <a:gd name="connsiteY7" fmla="*/ 410846 h 5603275"/>
                  <a:gd name="connsiteX8" fmla="*/ 410846 w 2465026"/>
                  <a:gd name="connsiteY8" fmla="*/ 0 h 560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65026" h="5603275">
                    <a:moveTo>
                      <a:pt x="2465026" y="933899"/>
                    </a:moveTo>
                    <a:lnTo>
                      <a:pt x="2465026" y="4669376"/>
                    </a:lnTo>
                    <a:cubicBezTo>
                      <a:pt x="2465026" y="5185154"/>
                      <a:pt x="2384105" y="5603274"/>
                      <a:pt x="2284284" y="5603274"/>
                    </a:cubicBezTo>
                    <a:lnTo>
                      <a:pt x="0" y="5603274"/>
                    </a:lnTo>
                    <a:lnTo>
                      <a:pt x="0" y="560327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284284" y="1"/>
                    </a:lnTo>
                    <a:cubicBezTo>
                      <a:pt x="2384105" y="1"/>
                      <a:pt x="2465026" y="418121"/>
                      <a:pt x="2465026" y="93389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3" tIns="130493" rIns="130493" bIns="130494" numCol="1" spcCol="1270" anchor="ctr" anchorCtr="0">
                <a:noAutofit/>
              </a:bodyPr>
              <a:lstStyle/>
              <a:p>
                <a:pPr marL="358775" lvl="1" indent="-274638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600" kern="0" spc="50" dirty="0">
                    <a:ln w="3175"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CBC – Annual meeting 2023 &amp; IDSC – 16</a:t>
                </a:r>
                <a:r>
                  <a:rPr lang="en-US" sz="1600" kern="0" spc="50" baseline="30000" dirty="0">
                    <a:ln w="3175"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th</a:t>
                </a:r>
                <a:r>
                  <a:rPr lang="en-US" sz="1600" kern="0" spc="50" dirty="0">
                    <a:ln w="3175"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 Meeting of the INTOSAI-Donor Cooperation Steering Committee (</a:t>
                </a:r>
                <a:r>
                  <a:rPr lang="en-US" sz="1600" b="0" i="0" kern="0" dirty="0">
                    <a:solidFill>
                      <a:schemeClr val="accent2">
                        <a:lumMod val="75000"/>
                      </a:schemeClr>
                    </a:solidFill>
                  </a:rPr>
                  <a:t>19 - 23 June 2023). Hybrid/Jamaica</a:t>
                </a:r>
                <a:endParaRPr lang="en-AU" sz="1600" kern="0" spc="50" noProof="0" dirty="0">
                  <a:ln w="31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AvantGarde Bk BT"/>
                  <a:ea typeface="+mn-ea"/>
                  <a:cs typeface="Times New Roman" panose="02020603050405020304" pitchFamily="18" charset="0"/>
                </a:endParaRPr>
              </a:p>
              <a:p>
                <a:pPr marL="358775" lvl="1" indent="-274638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en-AU" sz="1600" kern="0" spc="50" noProof="0" dirty="0">
                  <a:ln w="31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AvantGarde Bk BT"/>
                  <a:ea typeface="+mn-ea"/>
                  <a:cs typeface="Times New Roman" panose="02020603050405020304" pitchFamily="18" charset="0"/>
                </a:endParaRPr>
              </a:p>
              <a:p>
                <a:pPr marL="358775" lvl="1" indent="-274638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600" b="0" i="0" kern="0" dirty="0">
                    <a:solidFill>
                      <a:schemeClr val="accent2">
                        <a:lumMod val="75000"/>
                      </a:schemeClr>
                    </a:solidFill>
                  </a:rPr>
                  <a:t>PSC - 22nd Meeting of the Steering Committee (28 June 2023). Virtual meeting</a:t>
                </a:r>
                <a:endParaRPr lang="en-AU" sz="1600" kern="0" spc="50" noProof="0" dirty="0">
                  <a:ln w="31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AvantGarde Bk BT"/>
                  <a:ea typeface="+mn-ea"/>
                  <a:cs typeface="Times New Roman" panose="02020603050405020304" pitchFamily="18" charset="0"/>
                </a:endParaRPr>
              </a:p>
              <a:p>
                <a:pPr marL="171450" lvl="1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en-AU" sz="1600" kern="0" spc="50" noProof="0" dirty="0">
                  <a:ln w="31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AvantGarde Bk BT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122126AA-CEA5-4D38-34DC-A81D387352B5}"/>
                  </a:ext>
                </a:extLst>
              </p:cNvPr>
              <p:cNvSpPr/>
              <p:nvPr/>
            </p:nvSpPr>
            <p:spPr>
              <a:xfrm>
                <a:off x="1290819" y="3692215"/>
                <a:ext cx="1635644" cy="2125934"/>
              </a:xfrm>
              <a:custGeom>
                <a:avLst/>
                <a:gdLst>
                  <a:gd name="connsiteX0" fmla="*/ 0 w 2125934"/>
                  <a:gd name="connsiteY0" fmla="*/ 0 h 1488154"/>
                  <a:gd name="connsiteX1" fmla="*/ 1381857 w 2125934"/>
                  <a:gd name="connsiteY1" fmla="*/ 0 h 1488154"/>
                  <a:gd name="connsiteX2" fmla="*/ 2125934 w 2125934"/>
                  <a:gd name="connsiteY2" fmla="*/ 744077 h 1488154"/>
                  <a:gd name="connsiteX3" fmla="*/ 1381857 w 2125934"/>
                  <a:gd name="connsiteY3" fmla="*/ 1488154 h 1488154"/>
                  <a:gd name="connsiteX4" fmla="*/ 0 w 2125934"/>
                  <a:gd name="connsiteY4" fmla="*/ 1488154 h 1488154"/>
                  <a:gd name="connsiteX5" fmla="*/ 744077 w 2125934"/>
                  <a:gd name="connsiteY5" fmla="*/ 744077 h 1488154"/>
                  <a:gd name="connsiteX6" fmla="*/ 0 w 2125934"/>
                  <a:gd name="connsiteY6" fmla="*/ 0 h 148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934" h="1488154">
                    <a:moveTo>
                      <a:pt x="2125933" y="0"/>
                    </a:moveTo>
                    <a:lnTo>
                      <a:pt x="2125933" y="967300"/>
                    </a:lnTo>
                    <a:lnTo>
                      <a:pt x="1062967" y="1488154"/>
                    </a:lnTo>
                    <a:lnTo>
                      <a:pt x="1" y="967300"/>
                    </a:lnTo>
                    <a:lnTo>
                      <a:pt x="1" y="0"/>
                    </a:lnTo>
                    <a:lnTo>
                      <a:pt x="1062967" y="520854"/>
                    </a:lnTo>
                    <a:lnTo>
                      <a:pt x="2125933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0" tIns="764397" rIns="20320" bIns="764397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AU" sz="3200" kern="0" spc="50" noProof="0" dirty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  <a:latin typeface="AvantGarde Bk BT"/>
                  <a:ea typeface="+mn-ea"/>
                  <a:cs typeface="Times New Roman" panose="02020603050405020304" pitchFamily="18" charset="0"/>
                </a:endParaRP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3200" kern="0" spc="50" noProof="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III &amp; IVQ 2023</a:t>
                </a: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ECC5C5B-CD99-6331-413D-F966E0707E1C}"/>
                </a:ext>
              </a:extLst>
            </p:cNvPr>
            <p:cNvGrpSpPr/>
            <p:nvPr/>
          </p:nvGrpSpPr>
          <p:grpSpPr>
            <a:xfrm>
              <a:off x="3273525" y="3679160"/>
              <a:ext cx="5730847" cy="2138989"/>
              <a:chOff x="119412" y="-1726383"/>
              <a:chExt cx="5540054" cy="1967332"/>
            </a:xfrm>
          </p:grpSpPr>
          <p:sp>
            <p:nvSpPr>
              <p:cNvPr id="7" name="Rectángulo: esquinas superiores redondeadas 6">
                <a:extLst>
                  <a:ext uri="{FF2B5EF4-FFF2-40B4-BE49-F238E27FC236}">
                    <a16:creationId xmlns:a16="http://schemas.microsoft.com/office/drawing/2014/main" id="{148282CC-A910-AE32-F50B-329D1784C929}"/>
                  </a:ext>
                </a:extLst>
              </p:cNvPr>
              <p:cNvSpPr/>
              <p:nvPr/>
            </p:nvSpPr>
            <p:spPr>
              <a:xfrm rot="5400000">
                <a:off x="1866388" y="-3473359"/>
                <a:ext cx="1967332" cy="5461283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Rectángulo: esquinas superiores redondeadas 4">
                <a:extLst>
                  <a:ext uri="{FF2B5EF4-FFF2-40B4-BE49-F238E27FC236}">
                    <a16:creationId xmlns:a16="http://schemas.microsoft.com/office/drawing/2014/main" id="{C5CFCC11-AC9C-E861-D7B4-B2E4CF2DCBE0}"/>
                  </a:ext>
                </a:extLst>
              </p:cNvPr>
              <p:cNvSpPr txBox="1"/>
              <p:nvPr/>
            </p:nvSpPr>
            <p:spPr>
              <a:xfrm>
                <a:off x="209993" y="-1476576"/>
                <a:ext cx="5449473" cy="17051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263525" lvl="0" indent="-263525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4472C4"/>
                  </a:buClr>
                  <a:buSzPct val="120000"/>
                  <a:buFont typeface="Arial" panose="020B0604020202020204" pitchFamily="34" charset="0"/>
                  <a:buChar char="•"/>
                  <a:tabLst/>
                </a:pPr>
                <a:r>
                  <a:rPr lang="en-US" sz="1600" kern="0" spc="5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SCEI meeting -19</a:t>
                </a:r>
                <a:r>
                  <a:rPr lang="en-US" sz="1600" kern="0" spc="50" baseline="3000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th</a:t>
                </a:r>
                <a:r>
                  <a:rPr lang="en-US" sz="1600" kern="0" spc="5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-21</a:t>
                </a:r>
                <a:r>
                  <a:rPr lang="en-US" sz="1600" kern="0" spc="50" baseline="3000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st</a:t>
                </a:r>
                <a:r>
                  <a:rPr lang="en-US" sz="1600" kern="0" spc="5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 July. </a:t>
                </a:r>
                <a:r>
                  <a:rPr lang="en-US" sz="1600" kern="0" spc="50" dirty="0" err="1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Foz</a:t>
                </a:r>
                <a:r>
                  <a:rPr lang="en-US" sz="1600" kern="0" spc="5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 de Iguazu (Brazil)</a:t>
                </a:r>
              </a:p>
              <a:p>
                <a:pPr marL="263525" lvl="0" indent="-263525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4472C4"/>
                  </a:buClr>
                  <a:buSzPct val="120000"/>
                  <a:tabLst/>
                </a:pPr>
                <a:endParaRPr lang="en-US" sz="1600" kern="0" spc="50" dirty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  <a:latin typeface="AvantGarde Bk BT"/>
                  <a:ea typeface="+mn-ea"/>
                  <a:cs typeface="Times New Roman" panose="02020603050405020304" pitchFamily="18" charset="0"/>
                </a:endParaRPr>
              </a:p>
              <a:p>
                <a:pPr marL="263525" lvl="0" indent="-263525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4472C4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600" kern="0" spc="5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cs typeface="Times New Roman" panose="02020603050405020304" pitchFamily="18" charset="0"/>
                  </a:rPr>
                  <a:t>PSC Steering Committee (27-28</a:t>
                </a:r>
                <a:r>
                  <a:rPr lang="en-US" sz="1600" kern="0" spc="50" baseline="3000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cs typeface="Times New Roman" panose="02020603050405020304" pitchFamily="18" charset="0"/>
                  </a:rPr>
                  <a:t>th</a:t>
                </a:r>
                <a:r>
                  <a:rPr lang="en-US" sz="1600" kern="0" spc="5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cs typeface="Times New Roman" panose="02020603050405020304" pitchFamily="18" charset="0"/>
                  </a:rPr>
                  <a:t> Sept). Luxembourg</a:t>
                </a:r>
              </a:p>
              <a:p>
                <a:pPr marL="263525" lvl="0" indent="-263525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4472C4"/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en-US" sz="1600" kern="0" spc="50" dirty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  <a:latin typeface="AvantGarde Bk BT"/>
                  <a:ea typeface="+mn-ea"/>
                  <a:cs typeface="Times New Roman" panose="02020603050405020304" pitchFamily="18" charset="0"/>
                </a:endParaRPr>
              </a:p>
              <a:p>
                <a:pPr marL="263525" lvl="0" indent="-263525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4472C4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600" kern="0" spc="5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77</a:t>
                </a:r>
                <a:r>
                  <a:rPr lang="en-US" sz="1600" kern="0" spc="50" baseline="3000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th</a:t>
                </a:r>
                <a:r>
                  <a:rPr lang="en-US" sz="1600" kern="0" spc="50" dirty="0">
                    <a:ln w="3175"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latin typeface="AvantGarde Bk BT"/>
                    <a:ea typeface="+mn-ea"/>
                    <a:cs typeface="Times New Roman" panose="02020603050405020304" pitchFamily="18" charset="0"/>
                  </a:rPr>
                  <a:t> Meeting of the Governing Board of INTOSAI (20-21 November 2023). Vienna (Austria)</a:t>
                </a:r>
              </a:p>
              <a:p>
                <a:pPr marL="180975"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4472C4"/>
                  </a:buClr>
                  <a:buSzPct val="120000"/>
                  <a:tabLst/>
                </a:pPr>
                <a:endParaRPr lang="en-US" sz="1600" kern="0" spc="50" dirty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  <a:latin typeface="AvantGarde Bk BT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0621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 b="18671"/>
          <a:stretch/>
        </p:blipFill>
        <p:spPr>
          <a:xfrm>
            <a:off x="4861" y="1"/>
            <a:ext cx="7543165" cy="6850162"/>
          </a:xfrm>
          <a:prstGeom prst="rect">
            <a:avLst/>
          </a:prstGeom>
        </p:spPr>
      </p:pic>
      <p:cxnSp>
        <p:nvCxnSpPr>
          <p:cNvPr id="12" name="11 Conector recto"/>
          <p:cNvCxnSpPr/>
          <p:nvPr/>
        </p:nvCxnSpPr>
        <p:spPr>
          <a:xfrm>
            <a:off x="2195736" y="6220717"/>
            <a:ext cx="66967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A161B0AF-3B84-45E8-9CE0-34225CBF5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74" y="116631"/>
            <a:ext cx="2743206" cy="1014986"/>
          </a:xfrm>
          <a:prstGeom prst="rect">
            <a:avLst/>
          </a:prstGeom>
        </p:spPr>
      </p:pic>
      <p:sp>
        <p:nvSpPr>
          <p:cNvPr id="19" name="Create txt">
            <a:extLst>
              <a:ext uri="{FF2B5EF4-FFF2-40B4-BE49-F238E27FC236}">
                <a16:creationId xmlns:a16="http://schemas.microsoft.com/office/drawing/2014/main" id="{8F967281-D505-4509-B301-8FC6898783AE}"/>
              </a:ext>
            </a:extLst>
          </p:cNvPr>
          <p:cNvSpPr txBox="1"/>
          <p:nvPr/>
        </p:nvSpPr>
        <p:spPr>
          <a:xfrm>
            <a:off x="3467219" y="2521902"/>
            <a:ext cx="5280620" cy="604579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defTabSz="684442">
              <a:spcAft>
                <a:spcPts val="441"/>
              </a:spcAft>
              <a:defRPr/>
            </a:pPr>
            <a:r>
              <a:rPr lang="en-GB" sz="2800" b="0" dirty="0">
                <a:solidFill>
                  <a:srgbClr val="7E89A7"/>
                </a:solidFill>
                <a:latin typeface="AvantGarde Bk BT"/>
                <a:cs typeface="Times New Roman" panose="02020603050405020304" pitchFamily="18" charset="0"/>
              </a:rPr>
              <a:t>Thank you for your attention! 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2D1DFBD-5E17-EC1C-3335-341FF404F101}"/>
              </a:ext>
            </a:extLst>
          </p:cNvPr>
          <p:cNvGrpSpPr/>
          <p:nvPr/>
        </p:nvGrpSpPr>
        <p:grpSpPr>
          <a:xfrm>
            <a:off x="4242712" y="6281036"/>
            <a:ext cx="4582702" cy="474183"/>
            <a:chOff x="4798066" y="6266541"/>
            <a:chExt cx="4582702" cy="47418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754463AB-7677-A880-EDE1-3E1BBB1553F8}"/>
                </a:ext>
              </a:extLst>
            </p:cNvPr>
            <p:cNvSpPr/>
            <p:nvPr/>
          </p:nvSpPr>
          <p:spPr>
            <a:xfrm>
              <a:off x="6855950" y="6266541"/>
              <a:ext cx="25248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sz="2000" kern="0" spc="50" dirty="0">
                  <a:ln w="3175">
                    <a:noFill/>
                  </a:ln>
                  <a:solidFill>
                    <a:srgbClr val="7E89A8"/>
                  </a:solidFill>
                  <a:latin typeface="AvantGarde Bk BT"/>
                  <a:cs typeface="Times New Roman" panose="02020603050405020304" pitchFamily="18" charset="0"/>
                </a:rPr>
                <a:t>-</a:t>
              </a:r>
              <a:r>
                <a:rPr lang="es-ES" sz="1400" kern="0" spc="50" dirty="0">
                  <a:ln w="3175">
                    <a:noFill/>
                  </a:ln>
                  <a:solidFill>
                    <a:srgbClr val="7E89A8"/>
                  </a:solidFill>
                  <a:latin typeface="AvantGarde Bk BT"/>
                  <a:cs typeface="Times New Roman" panose="02020603050405020304" pitchFamily="18" charset="0"/>
                </a:rPr>
                <a:t>  EUROSAI Secretariat</a:t>
              </a:r>
            </a:p>
          </p:txBody>
        </p:sp>
        <p:pic>
          <p:nvPicPr>
            <p:cNvPr id="6" name="Imagen 5" descr="Texto&#10;&#10;Descripción generada automáticamente">
              <a:extLst>
                <a:ext uri="{FF2B5EF4-FFF2-40B4-BE49-F238E27FC236}">
                  <a16:creationId xmlns:a16="http://schemas.microsoft.com/office/drawing/2014/main" id="{4DEB6E8C-67FA-7543-FFE5-1565AA320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91" t="36329" r="10644" b="38149"/>
            <a:stretch/>
          </p:blipFill>
          <p:spPr>
            <a:xfrm>
              <a:off x="4798066" y="6308106"/>
              <a:ext cx="2648779" cy="432618"/>
            </a:xfrm>
            <a:prstGeom prst="rect">
              <a:avLst/>
            </a:prstGeom>
          </p:spPr>
        </p:pic>
      </p:grpSp>
      <p:sp>
        <p:nvSpPr>
          <p:cNvPr id="8" name="10 Rectángulo">
            <a:extLst>
              <a:ext uri="{FF2B5EF4-FFF2-40B4-BE49-F238E27FC236}">
                <a16:creationId xmlns:a16="http://schemas.microsoft.com/office/drawing/2014/main" id="{4D04D8C7-A31C-0DFB-6BF5-A1D19C0A60FD}"/>
              </a:ext>
            </a:extLst>
          </p:cNvPr>
          <p:cNvSpPr/>
          <p:nvPr/>
        </p:nvSpPr>
        <p:spPr>
          <a:xfrm>
            <a:off x="4455658" y="5200386"/>
            <a:ext cx="4404908" cy="646260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r"/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58</a:t>
            </a:r>
            <a:r>
              <a:rPr lang="en-GB" kern="0" spc="50" baseline="3000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th</a:t>
            </a:r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 EUROSAI Governing Board meeting</a:t>
            </a:r>
          </a:p>
          <a:p>
            <a:pPr algn="r"/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Vilnius (Lithuania) 14 – 15 June 2023</a:t>
            </a:r>
          </a:p>
        </p:txBody>
      </p:sp>
    </p:spTree>
    <p:extLst>
      <p:ext uri="{BB962C8B-B14F-4D97-AF65-F5344CB8AC3E}">
        <p14:creationId xmlns:p14="http://schemas.microsoft.com/office/powerpoint/2010/main" val="2847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09FEFB-512E-4EDB-BDBE-B64617DDE6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903" y="1222056"/>
            <a:ext cx="863921" cy="575621"/>
          </a:xfrm>
          <a:prstGeom prst="rect">
            <a:avLst/>
          </a:prstGeom>
          <a:effectLst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6E0313-FF61-43B4-BD64-9C1066D78E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409"/>
          <a:stretch/>
        </p:blipFill>
        <p:spPr>
          <a:xfrm>
            <a:off x="199176" y="1882103"/>
            <a:ext cx="8763755" cy="3093794"/>
          </a:xfrm>
          <a:prstGeom prst="rect">
            <a:avLst/>
          </a:prstGeom>
        </p:spPr>
      </p:pic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530C6B0-759E-4101-B5C6-802B1D278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19" y="5105293"/>
            <a:ext cx="3845541" cy="1429569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64EBF7-C75A-4C3D-9A3A-531979DF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38C4-FDAD-4BAC-A5E5-90396C133D21}" type="slidenum">
              <a:rPr lang="en-US" smtClean="0"/>
              <a:t>2</a:t>
            </a:fld>
            <a:endParaRPr lang="en-US"/>
          </a:p>
        </p:txBody>
      </p:sp>
      <p:sp>
        <p:nvSpPr>
          <p:cNvPr id="9" name="Create txt">
            <a:extLst>
              <a:ext uri="{FF2B5EF4-FFF2-40B4-BE49-F238E27FC236}">
                <a16:creationId xmlns:a16="http://schemas.microsoft.com/office/drawing/2014/main" id="{C435F661-55F5-48E4-AAF6-7E1549872A5C}"/>
              </a:ext>
            </a:extLst>
          </p:cNvPr>
          <p:cNvSpPr txBox="1"/>
          <p:nvPr/>
        </p:nvSpPr>
        <p:spPr>
          <a:xfrm>
            <a:off x="512764" y="672877"/>
            <a:ext cx="7238937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en-US" sz="2400" b="0" dirty="0">
                <a:solidFill>
                  <a:srgbClr val="7E89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AU" sz="2400" b="0" kern="0" spc="50" dirty="0">
                <a:ln w="3175">
                  <a:noFill/>
                </a:ln>
                <a:solidFill>
                  <a:srgbClr val="7E89A7"/>
                </a:solidFill>
                <a:latin typeface="AvantGarde Bk BT"/>
                <a:cs typeface="Times New Roman" panose="02020603050405020304" pitchFamily="18" charset="0"/>
              </a:rPr>
              <a:t>PORTFOLIO HOLDER: EUROSAI SECRETARIAT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211BEE8-C033-47BF-9CD1-81B99925C2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436" b="23229"/>
          <a:stretch/>
        </p:blipFill>
        <p:spPr>
          <a:xfrm>
            <a:off x="199176" y="5196800"/>
            <a:ext cx="4644774" cy="12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reate txt">
            <a:extLst>
              <a:ext uri="{FF2B5EF4-FFF2-40B4-BE49-F238E27FC236}">
                <a16:creationId xmlns:a16="http://schemas.microsoft.com/office/drawing/2014/main" id="{63903838-3542-465D-A77B-74FA5C59A62E}"/>
              </a:ext>
            </a:extLst>
          </p:cNvPr>
          <p:cNvSpPr txBox="1"/>
          <p:nvPr/>
        </p:nvSpPr>
        <p:spPr>
          <a:xfrm>
            <a:off x="315408" y="294810"/>
            <a:ext cx="7633535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400" b="1" i="0" u="none" strike="noStrike" kern="0" cap="none" spc="50" normalizeH="0" baseline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AU" b="0" cap="all" dirty="0">
                <a:latin typeface="AvantGarde Bk BT"/>
              </a:rPr>
              <a:t>   Guiding principles of the ESP 2017-2024</a:t>
            </a:r>
          </a:p>
        </p:txBody>
      </p:sp>
      <p:pic>
        <p:nvPicPr>
          <p:cNvPr id="199" name="Imagen 198">
            <a:extLst>
              <a:ext uri="{FF2B5EF4-FFF2-40B4-BE49-F238E27FC236}">
                <a16:creationId xmlns:a16="http://schemas.microsoft.com/office/drawing/2014/main" id="{70793FE5-E5D6-4D7B-BD56-96DB25D65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08" y="982628"/>
            <a:ext cx="1883138" cy="244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FEE4BA-9761-4555-B10F-261BD5B11A7B}"/>
              </a:ext>
            </a:extLst>
          </p:cNvPr>
          <p:cNvSpPr txBox="1"/>
          <p:nvPr/>
        </p:nvSpPr>
        <p:spPr>
          <a:xfrm>
            <a:off x="3642900" y="4176149"/>
            <a:ext cx="85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spc="50" dirty="0">
                <a:ln w="3175">
                  <a:noFill/>
                </a:ln>
                <a:solidFill>
                  <a:schemeClr val="bg1"/>
                </a:solidFill>
                <a:latin typeface="AvantGarde Bk BT"/>
                <a:cs typeface="Times New Roman" panose="02020603050405020304" pitchFamily="18" charset="0"/>
              </a:rPr>
              <a:t>A</a:t>
            </a:r>
            <a:endParaRPr lang="en-GB" sz="4000" kern="0" spc="50" dirty="0">
              <a:ln w="3175">
                <a:noFill/>
              </a:ln>
              <a:solidFill>
                <a:schemeClr val="bg1"/>
              </a:solidFill>
              <a:latin typeface="AvantGarde Bk BT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4943E9-01CB-4B5D-90D8-19C2C50D5E90}"/>
              </a:ext>
            </a:extLst>
          </p:cNvPr>
          <p:cNvSpPr txBox="1"/>
          <p:nvPr/>
        </p:nvSpPr>
        <p:spPr>
          <a:xfrm>
            <a:off x="3753007" y="5495985"/>
            <a:ext cx="69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4000" kern="0" spc="50" dirty="0">
                <a:ln w="3175">
                  <a:noFill/>
                </a:ln>
                <a:solidFill>
                  <a:schemeClr val="bg1"/>
                </a:solidFill>
                <a:latin typeface="AvantGarde Bk BT"/>
                <a:cs typeface="Times New Roman" panose="02020603050405020304" pitchFamily="18" charset="0"/>
              </a:rPr>
              <a:t>B</a:t>
            </a:r>
            <a:endParaRPr lang="en-GB" sz="4000" kern="0" spc="50" dirty="0">
              <a:ln w="3175">
                <a:noFill/>
              </a:ln>
              <a:solidFill>
                <a:schemeClr val="bg1"/>
              </a:solidFill>
              <a:latin typeface="AvantGarde Bk BT"/>
              <a:cs typeface="Times New Roman" panose="02020603050405020304" pitchFamily="18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25E3551-8EE6-4DF2-3FE1-9DFDB278B610}"/>
              </a:ext>
            </a:extLst>
          </p:cNvPr>
          <p:cNvGrpSpPr/>
          <p:nvPr/>
        </p:nvGrpSpPr>
        <p:grpSpPr>
          <a:xfrm>
            <a:off x="1250827" y="1767815"/>
            <a:ext cx="7035936" cy="4329651"/>
            <a:chOff x="1195057" y="654129"/>
            <a:chExt cx="7035936" cy="4329651"/>
          </a:xfrm>
        </p:grpSpPr>
        <p:graphicFrame>
          <p:nvGraphicFramePr>
            <p:cNvPr id="7" name="Diagrama 6">
              <a:extLst>
                <a:ext uri="{FF2B5EF4-FFF2-40B4-BE49-F238E27FC236}">
                  <a16:creationId xmlns:a16="http://schemas.microsoft.com/office/drawing/2014/main" id="{9EA62768-065F-8027-4D04-5D50725AEA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0681030"/>
                </p:ext>
              </p:extLst>
            </p:nvPr>
          </p:nvGraphicFramePr>
          <p:xfrm>
            <a:off x="1195057" y="654129"/>
            <a:ext cx="6525496" cy="43296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A1EBF20-4122-036A-16FD-DE65DAFD9DDD}"/>
                </a:ext>
              </a:extLst>
            </p:cNvPr>
            <p:cNvGrpSpPr/>
            <p:nvPr/>
          </p:nvGrpSpPr>
          <p:grpSpPr>
            <a:xfrm>
              <a:off x="7153280" y="3154255"/>
              <a:ext cx="1077713" cy="1077713"/>
              <a:chOff x="4033143" y="2890143"/>
              <a:chExt cx="1077713" cy="1077713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6F702F15-A955-03E1-62EA-3443E04539BB}"/>
                  </a:ext>
                </a:extLst>
              </p:cNvPr>
              <p:cNvSpPr/>
              <p:nvPr/>
            </p:nvSpPr>
            <p:spPr>
              <a:xfrm>
                <a:off x="4033143" y="2890143"/>
                <a:ext cx="1077713" cy="107771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2834364-D1CE-658A-1CBF-EA11D3E2B9B0}"/>
                  </a:ext>
                </a:extLst>
              </p:cNvPr>
              <p:cNvSpPr txBox="1"/>
              <p:nvPr/>
            </p:nvSpPr>
            <p:spPr>
              <a:xfrm>
                <a:off x="4222617" y="3057252"/>
                <a:ext cx="6987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ES" sz="4000" kern="0" spc="50" dirty="0">
                    <a:ln w="3175">
                      <a:noFill/>
                    </a:ln>
                    <a:solidFill>
                      <a:schemeClr val="bg1"/>
                    </a:solidFill>
                    <a:latin typeface="AvantGarde Bk BT"/>
                    <a:cs typeface="Times New Roman" panose="02020603050405020304" pitchFamily="18" charset="0"/>
                  </a:rPr>
                  <a:t>B</a:t>
                </a:r>
                <a:endParaRPr lang="en-GB" sz="4000" kern="0" spc="50" dirty="0">
                  <a:ln w="3175">
                    <a:noFill/>
                  </a:ln>
                  <a:solidFill>
                    <a:schemeClr val="bg1"/>
                  </a:solidFill>
                  <a:latin typeface="AvantGarde Bk B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5776AF3-6BF7-B0A8-8AB0-C524D05D1919}"/>
                </a:ext>
              </a:extLst>
            </p:cNvPr>
            <p:cNvGrpSpPr/>
            <p:nvPr/>
          </p:nvGrpSpPr>
          <p:grpSpPr>
            <a:xfrm>
              <a:off x="7125380" y="1368659"/>
              <a:ext cx="1077713" cy="1077713"/>
              <a:chOff x="898520" y="3906067"/>
              <a:chExt cx="1077713" cy="1077713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735E97FF-357B-926A-07FE-61BB829A11B0}"/>
                  </a:ext>
                </a:extLst>
              </p:cNvPr>
              <p:cNvSpPr/>
              <p:nvPr/>
            </p:nvSpPr>
            <p:spPr>
              <a:xfrm>
                <a:off x="898520" y="3906067"/>
                <a:ext cx="1077713" cy="1077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A27E9661-BD2F-153C-6E2E-39AC46D6595B}"/>
                  </a:ext>
                </a:extLst>
              </p:cNvPr>
              <p:cNvSpPr txBox="1"/>
              <p:nvPr/>
            </p:nvSpPr>
            <p:spPr>
              <a:xfrm>
                <a:off x="998878" y="4051360"/>
                <a:ext cx="8590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4000" kern="0" spc="50" dirty="0">
                    <a:ln w="3175">
                      <a:noFill/>
                    </a:ln>
                    <a:solidFill>
                      <a:schemeClr val="bg1"/>
                    </a:solidFill>
                    <a:latin typeface="AvantGarde Bk BT"/>
                    <a:cs typeface="Times New Roman" panose="02020603050405020304" pitchFamily="18" charset="0"/>
                  </a:rPr>
                  <a:t>A</a:t>
                </a:r>
                <a:endParaRPr lang="en-GB" sz="4000" kern="0" spc="50" dirty="0">
                  <a:ln w="3175">
                    <a:noFill/>
                  </a:ln>
                  <a:solidFill>
                    <a:schemeClr val="bg1"/>
                  </a:solidFill>
                  <a:latin typeface="AvantGarde Bk BT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974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4943E9-01CB-4B5D-90D8-19C2C50D5E90}"/>
              </a:ext>
            </a:extLst>
          </p:cNvPr>
          <p:cNvSpPr txBox="1"/>
          <p:nvPr/>
        </p:nvSpPr>
        <p:spPr>
          <a:xfrm>
            <a:off x="3753007" y="5495985"/>
            <a:ext cx="69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4000" kern="0" spc="50" dirty="0">
                <a:ln w="3175">
                  <a:noFill/>
                </a:ln>
                <a:solidFill>
                  <a:schemeClr val="bg1"/>
                </a:solidFill>
                <a:latin typeface="AvantGarde Bk BT"/>
                <a:cs typeface="Times New Roman" panose="02020603050405020304" pitchFamily="18" charset="0"/>
              </a:rPr>
              <a:t>B</a:t>
            </a:r>
            <a:endParaRPr lang="en-GB" sz="4000" kern="0" spc="50" dirty="0">
              <a:ln w="3175">
                <a:noFill/>
              </a:ln>
              <a:solidFill>
                <a:schemeClr val="bg1"/>
              </a:solidFill>
              <a:latin typeface="AvantGarde Bk BT"/>
              <a:cs typeface="Times New Roman" panose="02020603050405020304" pitchFamily="18" charset="0"/>
            </a:endParaRPr>
          </a:p>
        </p:txBody>
      </p:sp>
      <p:sp>
        <p:nvSpPr>
          <p:cNvPr id="11" name="Create txt">
            <a:extLst>
              <a:ext uri="{FF2B5EF4-FFF2-40B4-BE49-F238E27FC236}">
                <a16:creationId xmlns:a16="http://schemas.microsoft.com/office/drawing/2014/main" id="{82943189-81C6-4EE6-A480-9F03E79B0D9F}"/>
              </a:ext>
            </a:extLst>
          </p:cNvPr>
          <p:cNvSpPr txBox="1">
            <a:spLocks/>
          </p:cNvSpPr>
          <p:nvPr/>
        </p:nvSpPr>
        <p:spPr>
          <a:xfrm>
            <a:off x="964031" y="231027"/>
            <a:ext cx="6885328" cy="4991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+mj-ea"/>
                <a:cs typeface="Segoe UI Semibold" panose="020B0702040204020203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800" b="0" kern="1200" spc="0" dirty="0">
                <a:ln>
                  <a:noFill/>
                </a:ln>
                <a:solidFill>
                  <a:prstClr val="white"/>
                </a:solidFill>
                <a:latin typeface="AvantGarde Bk BT"/>
                <a:ea typeface="+mn-ea"/>
                <a:cs typeface="+mn-cs"/>
              </a:rPr>
              <a:t>  </a:t>
            </a:r>
            <a:r>
              <a:rPr lang="en-US" sz="1800" b="0" dirty="0">
                <a:solidFill>
                  <a:srgbClr val="7E89A7"/>
                </a:solidFill>
                <a:latin typeface="AvantGarde Bk BT"/>
                <a:ea typeface="+mn-ea"/>
                <a:cs typeface="Times New Roman" panose="02020603050405020304" pitchFamily="18" charset="0"/>
              </a:rPr>
              <a:t>Channeling fluent and close relations </a:t>
            </a:r>
            <a:r>
              <a:rPr lang="en-US" sz="1800" dirty="0">
                <a:solidFill>
                  <a:srgbClr val="7E89A7"/>
                </a:solidFill>
                <a:latin typeface="AvantGarde Bk BT"/>
                <a:ea typeface="+mn-ea"/>
                <a:cs typeface="Times New Roman" panose="02020603050405020304" pitchFamily="18" charset="0"/>
              </a:rPr>
              <a:t>with INTOSAI and its bodies</a:t>
            </a:r>
            <a:endParaRPr lang="es-ES" sz="1800" dirty="0">
              <a:solidFill>
                <a:srgbClr val="7E89A7"/>
              </a:solidFill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7438E19-3602-47E5-BCF5-3C3C8AA4B16C}"/>
              </a:ext>
            </a:extLst>
          </p:cNvPr>
          <p:cNvGrpSpPr/>
          <p:nvPr/>
        </p:nvGrpSpPr>
        <p:grpSpPr>
          <a:xfrm>
            <a:off x="357051" y="117496"/>
            <a:ext cx="732408" cy="794349"/>
            <a:chOff x="628651" y="247649"/>
            <a:chExt cx="732408" cy="794349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821DA882-4ECC-444C-8DB7-0B621D8B6575}"/>
                </a:ext>
              </a:extLst>
            </p:cNvPr>
            <p:cNvSpPr/>
            <p:nvPr/>
          </p:nvSpPr>
          <p:spPr>
            <a:xfrm>
              <a:off x="628651" y="247649"/>
              <a:ext cx="732408" cy="79434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4FD9F26-540D-4965-ADE7-71EBACB40725}"/>
                </a:ext>
              </a:extLst>
            </p:cNvPr>
            <p:cNvSpPr txBox="1"/>
            <p:nvPr/>
          </p:nvSpPr>
          <p:spPr>
            <a:xfrm>
              <a:off x="818108" y="381144"/>
              <a:ext cx="41886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pic>
        <p:nvPicPr>
          <p:cNvPr id="1030" name="Picture 6" descr="Vetores de Mapa Mundial Com Papel Corta Efeito No Fundo Em Branco e mais  imagens de Mapa-múndi - iStock">
            <a:extLst>
              <a:ext uri="{FF2B5EF4-FFF2-40B4-BE49-F238E27FC236}">
                <a16:creationId xmlns:a16="http://schemas.microsoft.com/office/drawing/2014/main" id="{0F23B062-2420-48FA-87C4-77FF5CEC8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2" b="18247"/>
          <a:stretch/>
        </p:blipFill>
        <p:spPr bwMode="auto">
          <a:xfrm>
            <a:off x="0" y="1016150"/>
            <a:ext cx="9145663" cy="56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87117324-5CAD-4D42-9A87-715C79B62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65" y="2280524"/>
            <a:ext cx="2575912" cy="2575912"/>
          </a:xfrm>
          <a:prstGeom prst="rect">
            <a:avLst/>
          </a:prstGeom>
        </p:spPr>
      </p:pic>
      <p:pic>
        <p:nvPicPr>
          <p:cNvPr id="1032" name="Picture 8" descr="INTOSAI Development Initiative">
            <a:extLst>
              <a:ext uri="{FF2B5EF4-FFF2-40B4-BE49-F238E27FC236}">
                <a16:creationId xmlns:a16="http://schemas.microsoft.com/office/drawing/2014/main" id="{78F35FDC-D340-4BD3-B993-FB24566A7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1" y="2774774"/>
            <a:ext cx="1347481" cy="11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27BAFC0-FBF6-401B-9761-E47280BAC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563" y="3155284"/>
            <a:ext cx="1985484" cy="870044"/>
          </a:xfrm>
          <a:prstGeom prst="rect">
            <a:avLst/>
          </a:prstGeom>
        </p:spPr>
      </p:pic>
      <p:pic>
        <p:nvPicPr>
          <p:cNvPr id="1038" name="Picture 14" descr="INTOSAI Journal">
            <a:extLst>
              <a:ext uri="{FF2B5EF4-FFF2-40B4-BE49-F238E27FC236}">
                <a16:creationId xmlns:a16="http://schemas.microsoft.com/office/drawing/2014/main" id="{CC0DC9E5-BA6E-459A-A776-E608B7F4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6" y="5436620"/>
            <a:ext cx="4011773" cy="6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NTOSAI Capacity Building Committee">
            <a:extLst>
              <a:ext uri="{FF2B5EF4-FFF2-40B4-BE49-F238E27FC236}">
                <a16:creationId xmlns:a16="http://schemas.microsoft.com/office/drawing/2014/main" id="{19ED70BB-377A-4358-A6FB-CA13EE853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01" y="1462819"/>
            <a:ext cx="1536783" cy="11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ogotyp för INTOSAI-Donor Cooperation">
            <a:extLst>
              <a:ext uri="{FF2B5EF4-FFF2-40B4-BE49-F238E27FC236}">
                <a16:creationId xmlns:a16="http://schemas.microsoft.com/office/drawing/2014/main" id="{8E5297FE-A920-44F3-87CC-925BD10DB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13" y="4360608"/>
            <a:ext cx="1869407" cy="11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E4D9B5A-5B4C-4215-896A-4CA9C6FDA2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105" y="4443861"/>
            <a:ext cx="2970633" cy="4439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AAB508-BC62-09CC-D24F-0130663E6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551" y="1253274"/>
            <a:ext cx="2770302" cy="10191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FA2840-7C8B-A704-DE98-D63F613C97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2114" y="1358546"/>
            <a:ext cx="844836" cy="8086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6BC16B-8544-6842-6147-487B8751AC33}"/>
              </a:ext>
            </a:extLst>
          </p:cNvPr>
          <p:cNvSpPr txBox="1"/>
          <p:nvPr/>
        </p:nvSpPr>
        <p:spPr>
          <a:xfrm>
            <a:off x="4764211" y="1480072"/>
            <a:ext cx="118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KSC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76BD9A8-379B-3C83-E02E-B63DDA3FF1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6455" y="5579373"/>
            <a:ext cx="2761531" cy="9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9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Create txt">
            <a:extLst>
              <a:ext uri="{FF2B5EF4-FFF2-40B4-BE49-F238E27FC236}">
                <a16:creationId xmlns:a16="http://schemas.microsoft.com/office/drawing/2014/main" id="{C8E0BE6D-38A4-46F4-B254-A54D2BB615DC}"/>
              </a:ext>
            </a:extLst>
          </p:cNvPr>
          <p:cNvSpPr txBox="1">
            <a:spLocks/>
          </p:cNvSpPr>
          <p:nvPr/>
        </p:nvSpPr>
        <p:spPr>
          <a:xfrm>
            <a:off x="1027412" y="162014"/>
            <a:ext cx="6885328" cy="4991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 Bk BT"/>
                <a:ea typeface="+mj-ea"/>
                <a:cs typeface="Segoe UI Semibold" panose="020B0702040204020203" pitchFamily="34" charset="0"/>
              </a:rPr>
              <a:t>  </a:t>
            </a:r>
            <a:r>
              <a:rPr kumimoji="0" lang="en-US" sz="18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j-ea"/>
                <a:cs typeface="Times New Roman" panose="02020603050405020304" pitchFamily="18" charset="0"/>
              </a:rPr>
              <a:t>Channeling fluent and close relations </a:t>
            </a:r>
            <a:r>
              <a:rPr kumimoji="0" lang="en-US" sz="1800" b="1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j-ea"/>
                <a:cs typeface="Times New Roman" panose="02020603050405020304" pitchFamily="18" charset="0"/>
              </a:rPr>
              <a:t>with INTOSAI and its bodies</a:t>
            </a:r>
            <a:endParaRPr kumimoji="0" lang="es-ES" sz="1800" b="1" i="0" u="none" strike="noStrike" kern="0" cap="none" spc="50" normalizeH="0" baseline="0" noProof="0" dirty="0">
              <a:ln w="3175">
                <a:noFill/>
              </a:ln>
              <a:solidFill>
                <a:srgbClr val="7E89A7"/>
              </a:solidFill>
              <a:effectLst/>
              <a:uLnTx/>
              <a:uFillTx/>
              <a:latin typeface="AvantGarde Bk B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691CAC9B-2E3C-4E12-80F2-30F1259F045A}"/>
              </a:ext>
            </a:extLst>
          </p:cNvPr>
          <p:cNvGrpSpPr/>
          <p:nvPr/>
        </p:nvGrpSpPr>
        <p:grpSpPr>
          <a:xfrm>
            <a:off x="420432" y="48483"/>
            <a:ext cx="732408" cy="794349"/>
            <a:chOff x="628651" y="247649"/>
            <a:chExt cx="732408" cy="794349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434F422D-1003-4286-AFA0-E1D7EE81BFED}"/>
                </a:ext>
              </a:extLst>
            </p:cNvPr>
            <p:cNvSpPr/>
            <p:nvPr/>
          </p:nvSpPr>
          <p:spPr>
            <a:xfrm>
              <a:off x="628651" y="247649"/>
              <a:ext cx="732408" cy="79434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C6718F2F-A229-4119-81C8-88047A930EC6}"/>
                </a:ext>
              </a:extLst>
            </p:cNvPr>
            <p:cNvSpPr txBox="1"/>
            <p:nvPr/>
          </p:nvSpPr>
          <p:spPr>
            <a:xfrm>
              <a:off x="816766" y="367496"/>
              <a:ext cx="41886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89541AA-E65B-4416-88A2-A4EC3A742B8C}"/>
              </a:ext>
            </a:extLst>
          </p:cNvPr>
          <p:cNvGrpSpPr/>
          <p:nvPr/>
        </p:nvGrpSpPr>
        <p:grpSpPr>
          <a:xfrm>
            <a:off x="3224312" y="577086"/>
            <a:ext cx="2016426" cy="757686"/>
            <a:chOff x="3174232" y="347903"/>
            <a:chExt cx="2054228" cy="804811"/>
          </a:xfrm>
        </p:grpSpPr>
        <p:pic>
          <p:nvPicPr>
            <p:cNvPr id="29" name="Imagen 28" descr="Logotipo&#10;&#10;Descripción generada automáticamente con confianza media">
              <a:extLst>
                <a:ext uri="{FF2B5EF4-FFF2-40B4-BE49-F238E27FC236}">
                  <a16:creationId xmlns:a16="http://schemas.microsoft.com/office/drawing/2014/main" id="{445D08EE-1553-4B13-9D6C-3EB61D05B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232" y="347903"/>
              <a:ext cx="736824" cy="804811"/>
            </a:xfrm>
            <a:prstGeom prst="rect">
              <a:avLst/>
            </a:prstGeom>
          </p:spPr>
        </p:pic>
        <p:pic>
          <p:nvPicPr>
            <p:cNvPr id="10" name="Imagen 9" descr="Pantalla de video juego&#10;&#10;Descripción generada automáticamente con confianza media">
              <a:extLst>
                <a:ext uri="{FF2B5EF4-FFF2-40B4-BE49-F238E27FC236}">
                  <a16:creationId xmlns:a16="http://schemas.microsoft.com/office/drawing/2014/main" id="{2B00D1A2-BB08-4710-841E-5B3FAE5E1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326" y="480924"/>
              <a:ext cx="508134" cy="519181"/>
            </a:xfrm>
            <a:prstGeom prst="rect">
              <a:avLst/>
            </a:prstGeom>
          </p:spPr>
        </p:pic>
        <p:pic>
          <p:nvPicPr>
            <p:cNvPr id="58" name="Gráfico 57" descr="Conectado desconectado con relleno sólido">
              <a:extLst>
                <a:ext uri="{FF2B5EF4-FFF2-40B4-BE49-F238E27FC236}">
                  <a16:creationId xmlns:a16="http://schemas.microsoft.com/office/drawing/2014/main" id="{42A71E5E-6A80-4A2F-95A2-5B3252340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477723">
              <a:off x="3899247" y="404695"/>
              <a:ext cx="653827" cy="653827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F070F16B-28BF-7FC6-E54B-31BBB1012CD3}"/>
              </a:ext>
            </a:extLst>
          </p:cNvPr>
          <p:cNvGrpSpPr/>
          <p:nvPr/>
        </p:nvGrpSpPr>
        <p:grpSpPr>
          <a:xfrm>
            <a:off x="432731" y="1438501"/>
            <a:ext cx="8278537" cy="4991873"/>
            <a:chOff x="155299" y="715060"/>
            <a:chExt cx="8719223" cy="5898184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381DB12-28E4-0484-BF6B-CCA17F9D29F2}"/>
                </a:ext>
              </a:extLst>
            </p:cNvPr>
            <p:cNvSpPr txBox="1"/>
            <p:nvPr/>
          </p:nvSpPr>
          <p:spPr>
            <a:xfrm>
              <a:off x="287150" y="715060"/>
              <a:ext cx="3851157" cy="30910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GB" sz="1050" b="1" kern="0" spc="50" dirty="0">
                  <a:ln w="3175">
                    <a:noFill/>
                  </a:ln>
                  <a:solidFill>
                    <a:srgbClr val="0070C0"/>
                  </a:solidFill>
                  <a:latin typeface="AvantGarde Bk BT"/>
                  <a:cs typeface="Times New Roman" panose="02020603050405020304" pitchFamily="18" charset="0"/>
                </a:rPr>
                <a:t>INTOSAI Congress (INCOSAI)</a:t>
              </a:r>
              <a:endParaRPr lang="es-ES" sz="1200" b="1" kern="0" spc="50" dirty="0">
                <a:ln w="3175">
                  <a:noFill/>
                </a:ln>
                <a:solidFill>
                  <a:srgbClr val="0070C0"/>
                </a:solidFill>
                <a:latin typeface="AvantGarde Bk BT"/>
                <a:cs typeface="Times New Roman" panose="02020603050405020304" pitchFamily="18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1C68BFC-3C87-0BDB-3AD3-A9ABFC158CA3}"/>
                </a:ext>
              </a:extLst>
            </p:cNvPr>
            <p:cNvSpPr txBox="1"/>
            <p:nvPr/>
          </p:nvSpPr>
          <p:spPr>
            <a:xfrm>
              <a:off x="4296204" y="718888"/>
              <a:ext cx="4572000" cy="309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 kern="0" spc="50" dirty="0">
                  <a:ln w="3175">
                    <a:noFill/>
                  </a:ln>
                  <a:solidFill>
                    <a:srgbClr val="0070C0"/>
                  </a:solidFill>
                  <a:latin typeface="AvantGarde Bk BT"/>
                  <a:cs typeface="Times New Roman" panose="02020603050405020304" pitchFamily="18" charset="0"/>
                </a:rPr>
                <a:t>EUROSAI Secretariat </a:t>
              </a:r>
              <a:r>
                <a:rPr lang="en-GB" sz="105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(as invited guest)</a:t>
              </a:r>
              <a:endParaRPr lang="es-ES" sz="105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</p:txBody>
        </p:sp>
        <p:pic>
          <p:nvPicPr>
            <p:cNvPr id="8" name="Imagen 7" descr="Pantalla de video juego&#10;&#10;Descripción generada automáticamente con confianza media">
              <a:extLst>
                <a:ext uri="{FF2B5EF4-FFF2-40B4-BE49-F238E27FC236}">
                  <a16:creationId xmlns:a16="http://schemas.microsoft.com/office/drawing/2014/main" id="{4910FC5D-AB97-4983-1768-5E4B2FA2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172" y="2950399"/>
              <a:ext cx="601832" cy="653825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471A75A-2CA3-23C1-A86F-B8597E8787CB}"/>
                </a:ext>
              </a:extLst>
            </p:cNvPr>
            <p:cNvSpPr txBox="1"/>
            <p:nvPr/>
          </p:nvSpPr>
          <p:spPr>
            <a:xfrm>
              <a:off x="275797" y="1083168"/>
              <a:ext cx="3862508" cy="52730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kern="0" spc="50" dirty="0">
                  <a:ln w="3175">
                    <a:noFill/>
                  </a:ln>
                  <a:solidFill>
                    <a:srgbClr val="0070C0"/>
                  </a:solidFill>
                  <a:latin typeface="AvantGarde Bk BT"/>
                  <a:cs typeface="Times New Roman" panose="02020603050405020304" pitchFamily="18" charset="0"/>
                </a:rPr>
                <a:t> </a:t>
              </a:r>
              <a:r>
                <a:rPr lang="en-GB" sz="1050" b="1" kern="0" spc="50" dirty="0">
                  <a:ln w="3175">
                    <a:noFill/>
                  </a:ln>
                  <a:solidFill>
                    <a:srgbClr val="0070C0"/>
                  </a:solidFill>
                  <a:latin typeface="AvantGarde Bk BT"/>
                  <a:cs typeface="Times New Roman" panose="02020603050405020304" pitchFamily="18" charset="0"/>
                </a:rPr>
                <a:t>INTOSAI Governing Board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80453CF2-0E10-0067-699D-B0146E050E2E}"/>
                </a:ext>
              </a:extLst>
            </p:cNvPr>
            <p:cNvSpPr txBox="1"/>
            <p:nvPr/>
          </p:nvSpPr>
          <p:spPr>
            <a:xfrm>
              <a:off x="4296204" y="1089421"/>
              <a:ext cx="4571999" cy="5091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GB" sz="110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SAIs 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of Poland &amp; </a:t>
              </a:r>
              <a:r>
                <a:rPr lang="en-GB" sz="105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Portugal (EUROSAI representatives) </a:t>
              </a:r>
              <a:r>
                <a:rPr lang="en-GB" sz="11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and ECA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, as members of the INTOSAI GB and</a:t>
              </a:r>
              <a:r>
                <a:rPr kumimoji="0" lang="en-GB" sz="110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EUROSAI Secretariat 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as guest</a:t>
              </a:r>
              <a:endParaRPr kumimoji="0" lang="es-ES" sz="105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19BCBC2-CF04-A951-7A72-9ABB1E3AC5B5}"/>
                </a:ext>
              </a:extLst>
            </p:cNvPr>
            <p:cNvSpPr txBox="1"/>
            <p:nvPr/>
          </p:nvSpPr>
          <p:spPr>
            <a:xfrm>
              <a:off x="275796" y="1682142"/>
              <a:ext cx="3862511" cy="49093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INTOSAI PSC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1" i="0" u="none" strike="noStrike" kern="0" cap="none" spc="50" normalizeH="0" baseline="0" noProof="0" dirty="0">
                <a:ln w="3175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DCDCF569-E34D-3043-C1B6-AA0ECAD6923F}"/>
                </a:ext>
              </a:extLst>
            </p:cNvPr>
            <p:cNvSpPr txBox="1"/>
            <p:nvPr/>
          </p:nvSpPr>
          <p:spPr>
            <a:xfrm>
              <a:off x="4296204" y="1676330"/>
              <a:ext cx="4571999" cy="4909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ECA as chair</a:t>
              </a:r>
              <a:r>
                <a:rPr lang="en-GB" sz="105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, SAIs of Norway, Poland &amp; Sweden as  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members of the Steering Committee. 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EUROSAI Secretariat 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as EUROSAI representative</a:t>
              </a:r>
              <a:endParaRPr kumimoji="0" lang="es-ES" sz="105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53A820F-5D72-3654-0835-AC087B94C42A}"/>
                </a:ext>
              </a:extLst>
            </p:cNvPr>
            <p:cNvSpPr txBox="1"/>
            <p:nvPr/>
          </p:nvSpPr>
          <p:spPr>
            <a:xfrm>
              <a:off x="880797" y="2230337"/>
              <a:ext cx="3257508" cy="257559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39370" lvl="0" indent="0" algn="r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Steering Committee</a:t>
              </a:r>
            </a:p>
            <a:p>
              <a:pPr marL="0" marR="39370" lvl="0" indent="0" algn="r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GB" sz="105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0" marR="39370" lvl="0" indent="0" algn="r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P2P 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work stream </a:t>
              </a:r>
            </a:p>
            <a:p>
              <a:pPr marL="0" marR="39370" lvl="0" indent="0" algn="r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Subcommittee Peer review</a:t>
              </a:r>
            </a:p>
            <a:p>
              <a:pPr marL="0" marR="39370" lvl="0" indent="0" algn="r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Workstream ACCC</a:t>
              </a:r>
            </a:p>
            <a:p>
              <a:pPr marL="0" marR="39370" lvl="0" indent="0" algn="r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Audit of Donor Funds</a:t>
              </a:r>
            </a:p>
            <a:p>
              <a:pPr marL="0" marR="39370" lvl="0" indent="0" algn="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Regional Capacity Development Forum</a:t>
              </a:r>
            </a:p>
            <a:p>
              <a:pPr marL="0" marR="0" lvl="1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INTOSAI Regions Coord. Platform &amp; </a:t>
              </a:r>
            </a:p>
            <a:p>
              <a:pPr marL="0" marR="0" lvl="1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 Round  table of Regions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A0CABDA-D456-C89F-408A-90A283E1C74D}"/>
                </a:ext>
              </a:extLst>
            </p:cNvPr>
            <p:cNvSpPr txBox="1"/>
            <p:nvPr/>
          </p:nvSpPr>
          <p:spPr>
            <a:xfrm>
              <a:off x="4296204" y="2230010"/>
              <a:ext cx="4571999" cy="25527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3937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EUROSAI Secretariat</a:t>
              </a:r>
              <a:r>
                <a:rPr lang="en-GB" sz="105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,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SAI of P</a:t>
              </a:r>
              <a:r>
                <a:rPr lang="en-GB" sz="105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oland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 (as SG2 coleader) and ECA (as chair of PSC)</a:t>
              </a:r>
              <a:endParaRPr kumimoji="0" lang="es-ES" sz="105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  <a:p>
              <a:pPr marL="0" marR="39370" lvl="0" indent="0" algn="just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S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AI of the </a:t>
              </a:r>
              <a:r>
                <a:rPr kumimoji="0" lang="es-ES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Netherlands </a:t>
              </a:r>
              <a:r>
                <a:rPr kumimoji="0" lang="en-AU" sz="1050" b="0" i="0" u="none" strike="noStrike" kern="0" cap="none" spc="50" normalizeH="0" baseline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(chair)</a:t>
              </a:r>
            </a:p>
            <a:p>
              <a:pPr marL="0" marR="3937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SAI of Slovakia (chair)</a:t>
              </a:r>
            </a:p>
            <a:p>
              <a:pPr marL="0" marR="3937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SAI of Sweden ( chair)</a:t>
              </a:r>
            </a:p>
            <a:p>
              <a:pPr marL="0" marR="3937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SAI of Sweden ( chair)</a:t>
              </a:r>
            </a:p>
            <a:p>
              <a:pPr marL="0" marR="3937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EUROSAI Secretariat, Presidency 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&amp; SAI of Poland (SG2 coleader)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EUROSAI Secretariat,</a:t>
              </a:r>
              <a:r>
                <a:rPr lang="en-GB" sz="1050" b="1" kern="0" spc="50" dirty="0">
                  <a:ln w="3175">
                    <a:noFill/>
                  </a:ln>
                  <a:solidFill>
                    <a:srgbClr val="0070C0"/>
                  </a:solidFill>
                  <a:latin typeface="AvantGarde Bk BT"/>
                  <a:cs typeface="Times New Roman" panose="02020603050405020304" pitchFamily="18" charset="0"/>
                </a:rPr>
                <a:t> Presidency 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&amp; SAI of Poland (as SG2 coleader)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C09CCAC0-35A4-9EDE-CE4D-A3A440690013}"/>
                </a:ext>
              </a:extLst>
            </p:cNvPr>
            <p:cNvSpPr txBox="1"/>
            <p:nvPr/>
          </p:nvSpPr>
          <p:spPr>
            <a:xfrm>
              <a:off x="283977" y="4877893"/>
              <a:ext cx="3854329" cy="3091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INTOSAI Development Initiative (IDI)</a:t>
              </a:r>
              <a:endParaRPr kumimoji="0" lang="es-ES" sz="1050" b="1" i="0" u="none" strike="noStrike" kern="0" cap="none" spc="50" normalizeH="0" baseline="0" noProof="0" dirty="0">
                <a:ln w="31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EE440B5-F390-6AE2-B249-6E36A8C19454}"/>
                </a:ext>
              </a:extLst>
            </p:cNvPr>
            <p:cNvSpPr txBox="1"/>
            <p:nvPr/>
          </p:nvSpPr>
          <p:spPr>
            <a:xfrm>
              <a:off x="4286679" y="4867948"/>
              <a:ext cx="4571999" cy="309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EUROSAI Secretariat</a:t>
              </a:r>
              <a:endParaRPr kumimoji="0" lang="es-ES" sz="1050" b="1" i="0" u="none" strike="noStrike" kern="0" cap="none" spc="50" normalizeH="0" baseline="0" noProof="0" dirty="0">
                <a:ln w="31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B6265731-E0E0-61A6-EBB3-F0CB217ED756}"/>
                </a:ext>
              </a:extLst>
            </p:cNvPr>
            <p:cNvSpPr txBox="1"/>
            <p:nvPr/>
          </p:nvSpPr>
          <p:spPr>
            <a:xfrm>
              <a:off x="275797" y="5238373"/>
              <a:ext cx="3862508" cy="30001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INTOSAI Donors Cooperation (IDC) Steering Committee</a:t>
              </a:r>
              <a:endParaRPr kumimoji="0" lang="es-ES" sz="1050" b="1" i="0" u="none" strike="noStrike" kern="0" cap="none" spc="50" normalizeH="0" baseline="0" noProof="0" dirty="0">
                <a:ln w="31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67C334BD-16D5-5294-E32B-5DAF5B9AE648}"/>
                </a:ext>
              </a:extLst>
            </p:cNvPr>
            <p:cNvSpPr txBox="1"/>
            <p:nvPr/>
          </p:nvSpPr>
          <p:spPr>
            <a:xfrm>
              <a:off x="4296204" y="5226202"/>
              <a:ext cx="4571999" cy="3256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39370" lvl="0" indent="0" algn="l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EUROSAI Secretariat</a:t>
              </a:r>
              <a:endParaRPr kumimoji="0" lang="es-ES" sz="1050" b="1" i="0" u="none" strike="noStrike" kern="0" cap="none" spc="50" normalizeH="0" baseline="0" noProof="0" dirty="0">
                <a:ln w="31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Diagrama de flujo: operación manual 24">
              <a:extLst>
                <a:ext uri="{FF2B5EF4-FFF2-40B4-BE49-F238E27FC236}">
                  <a16:creationId xmlns:a16="http://schemas.microsoft.com/office/drawing/2014/main" id="{EB38207E-3289-3F32-966B-C8BE493E4B17}"/>
                </a:ext>
              </a:extLst>
            </p:cNvPr>
            <p:cNvSpPr/>
            <p:nvPr/>
          </p:nvSpPr>
          <p:spPr>
            <a:xfrm rot="5400000">
              <a:off x="-686386" y="3219522"/>
              <a:ext cx="2469920" cy="529200"/>
            </a:xfrm>
            <a:prstGeom prst="flowChartManualOperati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27EFD6F-777E-E9D5-F45A-EF2042DEB74D}"/>
                </a:ext>
              </a:extLst>
            </p:cNvPr>
            <p:cNvSpPr txBox="1"/>
            <p:nvPr/>
          </p:nvSpPr>
          <p:spPr>
            <a:xfrm>
              <a:off x="155299" y="3292908"/>
              <a:ext cx="653002" cy="325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39370" lvl="0" indent="0" algn="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050" b="1" kern="0" spc="50" dirty="0">
                  <a:ln w="3175">
                    <a:noFill/>
                  </a:ln>
                  <a:solidFill>
                    <a:srgbClr val="0070C0"/>
                  </a:solidFill>
                  <a:latin typeface="AvantGarde Bk BT"/>
                  <a:cs typeface="Times New Roman" panose="02020603050405020304" pitchFamily="18" charset="0"/>
                </a:rPr>
                <a:t>CBC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5C1EB8F2-70C6-5C30-CA46-F9872A17CB39}"/>
                </a:ext>
              </a:extLst>
            </p:cNvPr>
            <p:cNvSpPr txBox="1"/>
            <p:nvPr/>
          </p:nvSpPr>
          <p:spPr>
            <a:xfrm>
              <a:off x="874328" y="5586058"/>
              <a:ext cx="3263978" cy="3091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Supervisory Committee on Emerging Issues</a:t>
              </a:r>
              <a:endParaRPr kumimoji="0" lang="es-ES" sz="1050" b="1" i="0" u="none" strike="noStrike" kern="0" cap="none" spc="50" normalizeH="0" baseline="0" noProof="0" dirty="0">
                <a:ln w="31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Diagrama de flujo: operación manual 30">
              <a:extLst>
                <a:ext uri="{FF2B5EF4-FFF2-40B4-BE49-F238E27FC236}">
                  <a16:creationId xmlns:a16="http://schemas.microsoft.com/office/drawing/2014/main" id="{9C2FBE01-4D3B-D026-E6E4-FE0EE04E43EB}"/>
                </a:ext>
              </a:extLst>
            </p:cNvPr>
            <p:cNvSpPr/>
            <p:nvPr/>
          </p:nvSpPr>
          <p:spPr>
            <a:xfrm rot="5400000">
              <a:off x="398566" y="5462753"/>
              <a:ext cx="286966" cy="532505"/>
            </a:xfrm>
            <a:prstGeom prst="flowChartManualOperati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8578D177-72E3-9B54-5656-D3EC0AF4DD61}"/>
                </a:ext>
              </a:extLst>
            </p:cNvPr>
            <p:cNvSpPr txBox="1"/>
            <p:nvPr/>
          </p:nvSpPr>
          <p:spPr>
            <a:xfrm>
              <a:off x="339503" y="5577129"/>
              <a:ext cx="468798" cy="30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SCEI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A0B0268-6E0E-0B55-B54B-4BCE90D64399}"/>
                </a:ext>
              </a:extLst>
            </p:cNvPr>
            <p:cNvSpPr txBox="1"/>
            <p:nvPr/>
          </p:nvSpPr>
          <p:spPr>
            <a:xfrm>
              <a:off x="4302523" y="5591146"/>
              <a:ext cx="4571999" cy="309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EUROSAI Secretariat </a:t>
              </a:r>
              <a:r>
                <a:rPr lang="en-GB" sz="105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and ECA (as chair of PSC)</a:t>
              </a:r>
              <a:endParaRPr lang="es-ES" sz="105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0E2C0A33-B401-B2DF-517D-031E5EFB7FCA}"/>
                </a:ext>
              </a:extLst>
            </p:cNvPr>
            <p:cNvSpPr txBox="1"/>
            <p:nvPr/>
          </p:nvSpPr>
          <p:spPr>
            <a:xfrm>
              <a:off x="275797" y="5930122"/>
              <a:ext cx="3862508" cy="3091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INTOSAI Journal editorial board </a:t>
              </a:r>
              <a:endParaRPr kumimoji="0" lang="es-ES" sz="1050" b="1" i="0" u="none" strike="noStrike" kern="0" cap="none" spc="50" normalizeH="0" baseline="0" noProof="0" dirty="0">
                <a:ln w="31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5AE144B1-C2EB-070B-2479-0F9AAA65D814}"/>
                </a:ext>
              </a:extLst>
            </p:cNvPr>
            <p:cNvSpPr txBox="1"/>
            <p:nvPr/>
          </p:nvSpPr>
          <p:spPr>
            <a:xfrm>
              <a:off x="4289849" y="5943532"/>
              <a:ext cx="4571999" cy="309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EUROSAI Secretariat</a:t>
              </a:r>
              <a:endParaRPr kumimoji="0" lang="es-ES" sz="1050" b="1" i="0" u="none" strike="noStrike" kern="0" cap="none" spc="50" normalizeH="0" baseline="0" noProof="0" dirty="0">
                <a:ln w="31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9C52B078-6F79-1486-8775-D4BFC6F16D73}"/>
                </a:ext>
              </a:extLst>
            </p:cNvPr>
            <p:cNvSpPr txBox="1"/>
            <p:nvPr/>
          </p:nvSpPr>
          <p:spPr>
            <a:xfrm>
              <a:off x="275797" y="6287621"/>
              <a:ext cx="3862508" cy="32562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39370" lvl="0" indent="0" algn="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Task Force on the INTOSAI Strategic Plan 2023-2028</a:t>
              </a:r>
              <a:endParaRPr kumimoji="0" lang="es-ES" sz="1050" b="1" i="0" u="none" strike="noStrike" kern="0" cap="none" spc="50" normalizeH="0" baseline="0" noProof="0" dirty="0">
                <a:ln w="31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F2867BC9-822D-06B7-056E-2D5AB4AD782F}"/>
                </a:ext>
              </a:extLst>
            </p:cNvPr>
            <p:cNvSpPr txBox="1"/>
            <p:nvPr/>
          </p:nvSpPr>
          <p:spPr>
            <a:xfrm>
              <a:off x="4286679" y="6298291"/>
              <a:ext cx="4571999" cy="309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50" normalizeH="0" baseline="0" noProof="0" dirty="0">
                  <a:ln w="3175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EUROSAI Secretariat </a:t>
              </a:r>
              <a:r>
                <a:rPr kumimoji="0" lang="en-GB" sz="105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&amp; </a:t>
              </a:r>
              <a:r>
                <a:rPr lang="en-GB" sz="1050" b="1" kern="0" spc="50" dirty="0">
                  <a:ln w="3175">
                    <a:noFill/>
                  </a:ln>
                  <a:solidFill>
                    <a:srgbClr val="0070C0"/>
                  </a:solidFill>
                  <a:latin typeface="AvantGarde Bk BT"/>
                  <a:cs typeface="Times New Roman" panose="02020603050405020304" pitchFamily="18" charset="0"/>
                </a:rPr>
                <a:t>Presidency </a:t>
              </a:r>
              <a:endParaRPr lang="es-ES" sz="1050" b="1" kern="0" spc="50" dirty="0">
                <a:ln w="3175">
                  <a:noFill/>
                </a:ln>
                <a:solidFill>
                  <a:srgbClr val="0070C0"/>
                </a:solidFill>
                <a:latin typeface="AvantGarde Bk B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49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1984" y="6024932"/>
            <a:ext cx="64336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4943E9-01CB-4B5D-90D8-19C2C50D5E90}"/>
              </a:ext>
            </a:extLst>
          </p:cNvPr>
          <p:cNvSpPr txBox="1"/>
          <p:nvPr/>
        </p:nvSpPr>
        <p:spPr>
          <a:xfrm>
            <a:off x="3753007" y="5164566"/>
            <a:ext cx="69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4000" kern="0" spc="50" dirty="0">
                <a:ln w="3175">
                  <a:noFill/>
                </a:ln>
                <a:solidFill>
                  <a:schemeClr val="bg1"/>
                </a:solidFill>
                <a:latin typeface="AvantGarde Bk BT"/>
                <a:cs typeface="Times New Roman" panose="02020603050405020304" pitchFamily="18" charset="0"/>
              </a:rPr>
              <a:t>B</a:t>
            </a:r>
            <a:endParaRPr lang="en-GB" sz="4000" kern="0" spc="50" dirty="0">
              <a:ln w="3175">
                <a:noFill/>
              </a:ln>
              <a:solidFill>
                <a:schemeClr val="bg1"/>
              </a:solidFill>
              <a:latin typeface="AvantGarde Bk BT"/>
              <a:cs typeface="Times New Roman" panose="02020603050405020304" pitchFamily="18" charset="0"/>
            </a:endParaRPr>
          </a:p>
        </p:txBody>
      </p:sp>
      <p:pic>
        <p:nvPicPr>
          <p:cNvPr id="1030" name="Picture 6" descr="Vetores de Mapa Mundial Com Papel Corta Efeito No Fundo Em Branco e mais  imagens de Mapa-múndi - iStock">
            <a:extLst>
              <a:ext uri="{FF2B5EF4-FFF2-40B4-BE49-F238E27FC236}">
                <a16:creationId xmlns:a16="http://schemas.microsoft.com/office/drawing/2014/main" id="{0F23B062-2420-48FA-87C4-77FF5CEC8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23361" r="5349" b="23797"/>
          <a:stretch/>
        </p:blipFill>
        <p:spPr bwMode="auto">
          <a:xfrm>
            <a:off x="0" y="969541"/>
            <a:ext cx="9143999" cy="55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7E2B4EB1-5E6B-4FA9-9005-278C555E8154}"/>
              </a:ext>
            </a:extLst>
          </p:cNvPr>
          <p:cNvGrpSpPr/>
          <p:nvPr/>
        </p:nvGrpSpPr>
        <p:grpSpPr>
          <a:xfrm>
            <a:off x="561986" y="316429"/>
            <a:ext cx="7288160" cy="796363"/>
            <a:chOff x="435781" y="345277"/>
            <a:chExt cx="6698706" cy="769274"/>
          </a:xfrm>
        </p:grpSpPr>
        <p:sp>
          <p:nvSpPr>
            <p:cNvPr id="21" name="Create txt">
              <a:extLst>
                <a:ext uri="{FF2B5EF4-FFF2-40B4-BE49-F238E27FC236}">
                  <a16:creationId xmlns:a16="http://schemas.microsoft.com/office/drawing/2014/main" id="{571B4987-3DAE-4363-AB9C-1C031413F5A9}"/>
                </a:ext>
              </a:extLst>
            </p:cNvPr>
            <p:cNvSpPr txBox="1"/>
            <p:nvPr/>
          </p:nvSpPr>
          <p:spPr>
            <a:xfrm>
              <a:off x="974873" y="345277"/>
              <a:ext cx="6159614" cy="7692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68448" tIns="107342" rIns="134182" bIns="107342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50" normalizeH="0" baseline="0">
                  <a:ln w="3175">
                    <a:noFill/>
                  </a:ln>
                  <a:gradFill>
                    <a:gsLst>
                      <a:gs pos="17424">
                        <a:schemeClr val="accent3"/>
                      </a:gs>
                      <a:gs pos="61000">
                        <a:schemeClr val="accent3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cs typeface="Segoe UI Semibold" panose="020B0702040204020203" pitchFamily="34" charset="0"/>
                </a:defRPr>
              </a:lvl1pPr>
            </a:lstStyle>
            <a:p>
              <a:pPr marL="180975" marR="0" lvl="1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spc="50" dirty="0">
                  <a:ln w="3175">
                    <a:noFill/>
                  </a:ln>
                  <a:solidFill>
                    <a:srgbClr val="7E89A7"/>
                  </a:solidFill>
                  <a:latin typeface="AvantGarde Bk BT"/>
                  <a:cs typeface="Times New Roman" panose="02020603050405020304" pitchFamily="18" charset="0"/>
                </a:rPr>
                <a:t>Enhancing EUROSAI cooperation with other INTOSAI Regional Organisations</a:t>
              </a:r>
              <a:endParaRPr lang="es-ES" b="1" kern="0" spc="50" dirty="0">
                <a:ln w="3175">
                  <a:noFill/>
                </a:ln>
                <a:solidFill>
                  <a:srgbClr val="7E89A7"/>
                </a:solidFill>
                <a:latin typeface="AvantGarde Bk BT"/>
                <a:cs typeface="Times New Roman" panose="02020603050405020304" pitchFamily="18" charset="0"/>
              </a:endParaRP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3F2893B6-AD84-4686-85AA-7D85C7FF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781" y="345277"/>
              <a:ext cx="730176" cy="769273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B5A5507-507E-4EB6-B2AB-C32ED4B03728}"/>
                </a:ext>
              </a:extLst>
            </p:cNvPr>
            <p:cNvSpPr txBox="1"/>
            <p:nvPr/>
          </p:nvSpPr>
          <p:spPr>
            <a:xfrm>
              <a:off x="610033" y="481670"/>
              <a:ext cx="3816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800" dirty="0">
                  <a:solidFill>
                    <a:schemeClr val="bg1"/>
                  </a:solidFill>
                  <a:latin typeface="Calibri" panose="020F0502020204030204"/>
                </a:rPr>
                <a:t>B</a:t>
              </a:r>
            </a:p>
          </p:txBody>
        </p:sp>
      </p:grpSp>
      <p:pic>
        <p:nvPicPr>
          <p:cNvPr id="25" name="Imagen 24" descr="Un conjunto de letras negras en un fondo negro&#10;&#10;Descripción generada automáticamente con confianza baja">
            <a:extLst>
              <a:ext uri="{FF2B5EF4-FFF2-40B4-BE49-F238E27FC236}">
                <a16:creationId xmlns:a16="http://schemas.microsoft.com/office/drawing/2014/main" id="{9469B408-6814-4E08-BBED-FE5101D734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13" y="3177630"/>
            <a:ext cx="1192997" cy="933650"/>
          </a:xfrm>
          <a:prstGeom prst="rect">
            <a:avLst/>
          </a:prstGeom>
        </p:spPr>
      </p:pic>
      <p:pic>
        <p:nvPicPr>
          <p:cNvPr id="26" name="Imagen 2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AE47D60-BFA9-4464-A276-2E4635C54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19" y="3831309"/>
            <a:ext cx="1355285" cy="1125735"/>
          </a:xfrm>
          <a:prstGeom prst="rect">
            <a:avLst/>
          </a:prstGeom>
        </p:spPr>
      </p:pic>
      <p:pic>
        <p:nvPicPr>
          <p:cNvPr id="27" name="Imagen 26" descr="Logotipo&#10;&#10;Descripción generada automáticamente">
            <a:extLst>
              <a:ext uri="{FF2B5EF4-FFF2-40B4-BE49-F238E27FC236}">
                <a16:creationId xmlns:a16="http://schemas.microsoft.com/office/drawing/2014/main" id="{977F9E96-E848-40B1-8CDC-7A7273736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23" y="2754210"/>
            <a:ext cx="1964056" cy="49535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1A4370A-2439-4D2A-B8B2-2E96134DD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45" y="4879089"/>
            <a:ext cx="1749592" cy="9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 descr="Texto&#10;&#10;Descripción generada automáticamente">
            <a:extLst>
              <a:ext uri="{FF2B5EF4-FFF2-40B4-BE49-F238E27FC236}">
                <a16:creationId xmlns:a16="http://schemas.microsoft.com/office/drawing/2014/main" id="{EAA3F804-70A1-4193-9E39-E4FA662F90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80" y="3429000"/>
            <a:ext cx="1040790" cy="981504"/>
          </a:xfrm>
          <a:prstGeom prst="rect">
            <a:avLst/>
          </a:prstGeom>
        </p:spPr>
      </p:pic>
      <p:pic>
        <p:nvPicPr>
          <p:cNvPr id="2054" name="Picture 6" descr="Pacific Association of Supreme Audit Institutions">
            <a:extLst>
              <a:ext uri="{FF2B5EF4-FFF2-40B4-BE49-F238E27FC236}">
                <a16:creationId xmlns:a16="http://schemas.microsoft.com/office/drawing/2014/main" id="{38963BD7-397F-4FFD-8FB2-7E99AE489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8" r="26364"/>
          <a:stretch/>
        </p:blipFill>
        <p:spPr bwMode="auto">
          <a:xfrm>
            <a:off x="7134488" y="4524619"/>
            <a:ext cx="984255" cy="11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5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0B7B80-806F-46FA-8BBD-75BC9CBD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pPr/>
              <a:t>7</a:t>
            </a:fld>
            <a:endParaRPr lang="es-E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340DFCF-91A2-4E6E-8457-2E05EA516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858411"/>
              </p:ext>
            </p:extLst>
          </p:nvPr>
        </p:nvGraphicFramePr>
        <p:xfrm>
          <a:off x="461495" y="1093922"/>
          <a:ext cx="8309499" cy="519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6915039-17AE-407C-9366-E08E553E2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683" y="3335770"/>
            <a:ext cx="1056486" cy="99127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892115-86AD-4493-8000-F403088B17F1}"/>
              </a:ext>
            </a:extLst>
          </p:cNvPr>
          <p:cNvSpPr txBox="1"/>
          <p:nvPr/>
        </p:nvSpPr>
        <p:spPr>
          <a:xfrm>
            <a:off x="951749" y="685412"/>
            <a:ext cx="6920235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400" b="0" i="0" u="none" strike="noStrike" kern="0" cap="all" spc="50" normalizeH="0" baseline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cs typeface="Calibri" panose="020F0502020204030204" pitchFamily="34" charset="0"/>
              </a:defRPr>
            </a:lvl1pPr>
          </a:lstStyle>
          <a:p>
            <a:pPr algn="ctr"/>
            <a:r>
              <a:rPr lang="en-AU" dirty="0"/>
              <a:t>   EUROSAI Operational plan</a:t>
            </a:r>
          </a:p>
        </p:txBody>
      </p:sp>
    </p:spTree>
    <p:extLst>
      <p:ext uri="{BB962C8B-B14F-4D97-AF65-F5344CB8AC3E}">
        <p14:creationId xmlns:p14="http://schemas.microsoft.com/office/powerpoint/2010/main" val="399641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076" y="6203951"/>
            <a:ext cx="643365" cy="365125"/>
          </a:xfrm>
        </p:spPr>
        <p:txBody>
          <a:bodyPr/>
          <a:lstStyle/>
          <a:p>
            <a:fld id="{B54B1FDD-11C7-4DDC-8BAD-6E79D4283405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15" name="Gráfico 7" descr="Círculos con flechas con relleno sólido">
            <a:extLst>
              <a:ext uri="{FF2B5EF4-FFF2-40B4-BE49-F238E27FC236}">
                <a16:creationId xmlns:a16="http://schemas.microsoft.com/office/drawing/2014/main" id="{07448EE9-5464-4AAB-A422-7E308B339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1429" y="9844142"/>
            <a:ext cx="904875" cy="9144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73C3C934-1B76-4069-9A30-B5B851044DC7}"/>
              </a:ext>
            </a:extLst>
          </p:cNvPr>
          <p:cNvGrpSpPr/>
          <p:nvPr/>
        </p:nvGrpSpPr>
        <p:grpSpPr>
          <a:xfrm>
            <a:off x="3546969" y="2243116"/>
            <a:ext cx="4943533" cy="739375"/>
            <a:chOff x="3528104" y="2024922"/>
            <a:chExt cx="4969661" cy="71838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BD078F1-CEE5-4AC3-9018-48A27F524BCA}"/>
                </a:ext>
              </a:extLst>
            </p:cNvPr>
            <p:cNvSpPr txBox="1"/>
            <p:nvPr/>
          </p:nvSpPr>
          <p:spPr>
            <a:xfrm>
              <a:off x="3528104" y="2024922"/>
              <a:ext cx="4969661" cy="7183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es-E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EUROSAI Secretariat</a:t>
              </a:r>
            </a:p>
            <a:p>
              <a:pPr lvl="1"/>
              <a:r>
                <a:rPr lang="es-E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Coordination Team</a:t>
              </a:r>
            </a:p>
            <a:p>
              <a:pPr lvl="1"/>
              <a:r>
                <a:rPr lang="es-E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EUROSAI representatives in INTOSAI GB</a:t>
              </a:r>
            </a:p>
          </p:txBody>
        </p:sp>
        <p:pic>
          <p:nvPicPr>
            <p:cNvPr id="24" name="Gráfico 23" descr="Audiencia objetivo con relleno sólido">
              <a:extLst>
                <a:ext uri="{FF2B5EF4-FFF2-40B4-BE49-F238E27FC236}">
                  <a16:creationId xmlns:a16="http://schemas.microsoft.com/office/drawing/2014/main" id="{79B172CA-332D-4BD3-AED0-EE5AB516B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38825" y="2037082"/>
              <a:ext cx="440650" cy="440650"/>
            </a:xfrm>
            <a:prstGeom prst="rect">
              <a:avLst/>
            </a:prstGeom>
          </p:spPr>
        </p:pic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07E939A-0D2C-4CCA-8647-6D38F645D81E}"/>
              </a:ext>
            </a:extLst>
          </p:cNvPr>
          <p:cNvSpPr txBox="1"/>
          <p:nvPr/>
        </p:nvSpPr>
        <p:spPr>
          <a:xfrm>
            <a:off x="3557634" y="3135087"/>
            <a:ext cx="493286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7675" lvl="1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ES" sz="1400" b="1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INTOSAI IDC </a:t>
            </a:r>
            <a:r>
              <a: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Steering Committee  ( 27-sep 22)</a:t>
            </a:r>
          </a:p>
          <a:p>
            <a:pPr lvl="1"/>
            <a:endParaRPr lang="en-AU" sz="14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lvl="1" indent="-285750"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XXIV INCOSAI Congress in Rio de Janeiro 7-11 Nov 22</a:t>
            </a:r>
          </a:p>
          <a:p>
            <a:pPr lvl="1" indent="-285750"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</a:pPr>
            <a:endParaRPr lang="en-AU" sz="1400" kern="0" spc="50" dirty="0">
              <a:ln w="3175">
                <a:noFill/>
              </a:ln>
              <a:solidFill>
                <a:srgbClr val="4D4D4D"/>
              </a:solidFill>
              <a:latin typeface="AvantGarde Bk BT"/>
              <a:cs typeface="Times New Roman" panose="02020603050405020304" pitchFamily="18" charset="0"/>
            </a:endParaRPr>
          </a:p>
          <a:p>
            <a:pPr lvl="1" indent="-285750"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76th </a:t>
            </a:r>
            <a:r>
              <a:rPr lang="en-AU" sz="1400" b="1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INTOSAI GB meeting.</a:t>
            </a:r>
            <a:r>
              <a: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 7 Nov 22. Rio de Janeiro</a:t>
            </a:r>
          </a:p>
          <a:p>
            <a:pPr lvl="1" indent="-285750"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</a:pPr>
            <a:endParaRPr lang="en-AU" sz="1400" kern="0" spc="50" dirty="0">
              <a:ln w="3175">
                <a:noFill/>
              </a:ln>
              <a:solidFill>
                <a:srgbClr val="4D4D4D"/>
              </a:solidFill>
              <a:latin typeface="AvantGarde Bk BT"/>
              <a:cs typeface="Times New Roman" panose="02020603050405020304" pitchFamily="18" charset="0"/>
            </a:endParaRPr>
          </a:p>
          <a:p>
            <a:pPr lvl="1" indent="-285750"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AU" sz="1400" b="1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CBC</a:t>
            </a:r>
            <a:r>
              <a: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 </a:t>
            </a:r>
            <a:r>
              <a:rPr lang="en-AU" sz="1400" b="1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Steering Committee</a:t>
            </a:r>
            <a:r>
              <a: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 (20 Sept 2022) </a:t>
            </a:r>
          </a:p>
          <a:p>
            <a:pPr marL="171450" lvl="1">
              <a:buClr>
                <a:srgbClr val="0070C0"/>
              </a:buClr>
              <a:buSzPct val="120000"/>
            </a:pPr>
            <a:endParaRPr lang="es-ES" sz="1400" dirty="0">
              <a:latin typeface="AvantGarde Bk BT"/>
            </a:endParaRPr>
          </a:p>
          <a:p>
            <a:pPr lvl="1" indent="-285750"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400" b="1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PSC</a:t>
            </a:r>
            <a:r>
              <a:rPr lang="en-U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 Triennial </a:t>
            </a:r>
            <a:r>
              <a:rPr lang="en-US" sz="1400" b="1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Main Committee </a:t>
            </a:r>
            <a:r>
              <a:rPr lang="en-U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meeting</a:t>
            </a:r>
            <a:r>
              <a:rPr lang="es-E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 (8 Nov 2022)</a:t>
            </a:r>
          </a:p>
          <a:p>
            <a:pPr marL="171450" lvl="1">
              <a:buClr>
                <a:srgbClr val="0070C0"/>
              </a:buClr>
              <a:buSzPct val="120000"/>
            </a:pPr>
            <a:endParaRPr lang="es-ES" sz="1400" kern="0" spc="50" dirty="0">
              <a:ln w="3175">
                <a:noFill/>
              </a:ln>
              <a:solidFill>
                <a:srgbClr val="4D4D4D"/>
              </a:solidFill>
              <a:latin typeface="AvantGarde Bk BT"/>
              <a:cs typeface="Times New Roman" panose="02020603050405020304" pitchFamily="18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1F35C03-EEAC-4D48-A5BF-6F363CB17253}"/>
              </a:ext>
            </a:extLst>
          </p:cNvPr>
          <p:cNvGrpSpPr/>
          <p:nvPr/>
        </p:nvGrpSpPr>
        <p:grpSpPr>
          <a:xfrm>
            <a:off x="447182" y="2243116"/>
            <a:ext cx="2678086" cy="2591074"/>
            <a:chOff x="1367307" y="70261"/>
            <a:chExt cx="2678086" cy="2591074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61FE9D93-7BBA-4DA7-B95D-94610655E244}"/>
                </a:ext>
              </a:extLst>
            </p:cNvPr>
            <p:cNvSpPr/>
            <p:nvPr/>
          </p:nvSpPr>
          <p:spPr>
            <a:xfrm>
              <a:off x="1367307" y="70261"/>
              <a:ext cx="2678086" cy="259107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: esquinas redondeadas 4">
              <a:extLst>
                <a:ext uri="{FF2B5EF4-FFF2-40B4-BE49-F238E27FC236}">
                  <a16:creationId xmlns:a16="http://schemas.microsoft.com/office/drawing/2014/main" id="{8097DAF9-481F-4D34-947E-275217A25AC3}"/>
                </a:ext>
              </a:extLst>
            </p:cNvPr>
            <p:cNvSpPr txBox="1"/>
            <p:nvPr/>
          </p:nvSpPr>
          <p:spPr>
            <a:xfrm>
              <a:off x="1417553" y="196747"/>
              <a:ext cx="2577593" cy="2338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0" spc="50" dirty="0">
                  <a:ln w="3175">
                    <a:noFill/>
                  </a:ln>
                  <a:solidFill>
                    <a:prstClr val="white"/>
                  </a:solidFill>
                  <a:latin typeface="AvantGarde Bk BT"/>
                  <a:cs typeface="Times New Roman" panose="02020603050405020304" pitchFamily="18" charset="0"/>
                </a:rPr>
                <a:t>Support the EUROSAI Governing Board/Congress in promoting an enhanced cooperation with the INTOSAI and its Regional Organizations, by formulating proposals  in line with SGs and ensuring appropriate representation in INTOSAI of EUROSAI interests </a:t>
              </a:r>
              <a:endParaRPr lang="es-ES" sz="1400" kern="0" spc="50" dirty="0">
                <a:ln w="3175">
                  <a:noFill/>
                </a:ln>
                <a:solidFill>
                  <a:prstClr val="white"/>
                </a:solidFill>
                <a:latin typeface="AvantGarde Bk BT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D2F59DEC-0701-427A-89A5-BAF7FE17BC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212" y="1908465"/>
            <a:ext cx="740016" cy="69433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BC746B-AFCD-457C-BF52-1B3FE204A396}"/>
              </a:ext>
            </a:extLst>
          </p:cNvPr>
          <p:cNvSpPr txBox="1"/>
          <p:nvPr/>
        </p:nvSpPr>
        <p:spPr>
          <a:xfrm>
            <a:off x="714129" y="567561"/>
            <a:ext cx="7037930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400" b="0" i="0" u="none" strike="noStrike" kern="0" cap="all" spc="50" normalizeH="0" baseline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cs typeface="Calibri" panose="020F0502020204030204" pitchFamily="34" charset="0"/>
              </a:defRPr>
            </a:lvl1pPr>
          </a:lstStyle>
          <a:p>
            <a:pPr algn="ctr"/>
            <a:r>
              <a:rPr lang="en-AU" dirty="0"/>
              <a:t>   EUROSAI Operational plan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7E441D1-D6A8-4D50-B641-88CB262FF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8892" y="961053"/>
            <a:ext cx="681958" cy="6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15" name="Gráfico 7" descr="Círculos con flechas con relleno sólido">
            <a:extLst>
              <a:ext uri="{FF2B5EF4-FFF2-40B4-BE49-F238E27FC236}">
                <a16:creationId xmlns:a16="http://schemas.microsoft.com/office/drawing/2014/main" id="{07448EE9-5464-4AAB-A422-7E308B339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1429" y="9844142"/>
            <a:ext cx="904875" cy="9144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AB8AE53-8F3A-4D56-8D4A-91B155FE9F49}"/>
              </a:ext>
            </a:extLst>
          </p:cNvPr>
          <p:cNvGrpSpPr/>
          <p:nvPr/>
        </p:nvGrpSpPr>
        <p:grpSpPr>
          <a:xfrm>
            <a:off x="3544434" y="1720608"/>
            <a:ext cx="4649232" cy="2978091"/>
            <a:chOff x="3453506" y="3084049"/>
            <a:chExt cx="4803212" cy="3441366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331C09CE-A6EE-4AD7-AD7D-7A36E8915BD2}"/>
                </a:ext>
              </a:extLst>
            </p:cNvPr>
            <p:cNvSpPr txBox="1"/>
            <p:nvPr/>
          </p:nvSpPr>
          <p:spPr>
            <a:xfrm>
              <a:off x="3453506" y="3084049"/>
              <a:ext cx="4803212" cy="4175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EUROSAI Secretariat &amp; Key players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1CC90FD-7282-486C-A58D-E389FA8EB151}"/>
                </a:ext>
              </a:extLst>
            </p:cNvPr>
            <p:cNvSpPr txBox="1"/>
            <p:nvPr/>
          </p:nvSpPr>
          <p:spPr>
            <a:xfrm>
              <a:off x="3454777" y="3575101"/>
              <a:ext cx="4801941" cy="29503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158750" lvl="1">
                <a:buClr>
                  <a:srgbClr val="0070C0"/>
                </a:buClr>
                <a:buSzPct val="120000"/>
              </a:pPr>
              <a:endParaRPr lang="en-U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158750" lvl="1">
                <a:buClr>
                  <a:srgbClr val="0070C0"/>
                </a:buClr>
                <a:buSzPct val="120000"/>
              </a:pPr>
              <a:endParaRPr lang="en-U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158750" lvl="1">
                <a:buClr>
                  <a:srgbClr val="0070C0"/>
                </a:buClr>
                <a:buSzPct val="120000"/>
              </a:pPr>
              <a:endParaRPr lang="en-U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444500" lvl="1" indent="-285750">
                <a:buClr>
                  <a:srgbClr val="0070C0"/>
                </a:buClr>
                <a:buSzPct val="120000"/>
                <a:buFont typeface="Wingdings" panose="05000000000000000000" pitchFamily="2" charset="2"/>
                <a:buChar char="ü"/>
              </a:pPr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Addendum EUROSAI – ARABOSAI, signed in Rio de Janeiro (Brazil). 10</a:t>
              </a:r>
              <a:r>
                <a:rPr lang="en-US" sz="1400" kern="0" spc="50" baseline="3000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th</a:t>
              </a:r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 Nov 2022, with two main areas of collaboration:</a:t>
              </a:r>
            </a:p>
            <a:p>
              <a:pPr marL="158750" lvl="1">
                <a:buClr>
                  <a:srgbClr val="0070C0"/>
                </a:buClr>
                <a:buSzPct val="120000"/>
              </a:pPr>
              <a:endParaRPr lang="en-U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endParaRPr>
            </a:p>
            <a:p>
              <a:pPr marL="901700" lvl="2" indent="-285750">
                <a:buClr>
                  <a:srgbClr val="0070C0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Sustainable Development Goals (SDGs)</a:t>
              </a:r>
            </a:p>
            <a:p>
              <a:pPr marL="901700" lvl="2" indent="-285750">
                <a:buClr>
                  <a:srgbClr val="0070C0"/>
                </a:buClr>
                <a:buSzPct val="120000"/>
                <a:buFont typeface="Wingdings" panose="05000000000000000000" pitchFamily="2" charset="2"/>
                <a:buChar char="§"/>
              </a:pPr>
              <a:r>
                <a:rPr lang="en-US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Information Technologies (IT) audits</a:t>
              </a:r>
            </a:p>
            <a:p>
              <a:pPr marL="901700" lvl="2" indent="-285750">
                <a:buClr>
                  <a:srgbClr val="0070C0"/>
                </a:buClr>
                <a:buSzPct val="120000"/>
                <a:buFont typeface="Wingdings" panose="05000000000000000000" pitchFamily="2" charset="2"/>
                <a:buChar char="ü"/>
              </a:pPr>
              <a:endParaRPr lang="en-US" sz="1400" kern="0" spc="50" dirty="0">
                <a:ln w="3175">
                  <a:noFill/>
                </a:ln>
                <a:solidFill>
                  <a:srgbClr val="4D4D4D"/>
                </a:solidFill>
                <a:highlight>
                  <a:srgbClr val="FFFF00"/>
                </a:highlight>
                <a:latin typeface="AvantGarde Bk BT"/>
                <a:cs typeface="Times New Roman" panose="02020603050405020304" pitchFamily="18" charset="0"/>
              </a:endParaRPr>
            </a:p>
            <a:p>
              <a:pPr marL="615950" lvl="2">
                <a:buClr>
                  <a:srgbClr val="0070C0"/>
                </a:buClr>
                <a:buSzPct val="120000"/>
              </a:pPr>
              <a:endParaRPr lang="en-US" sz="1400" kern="0" spc="50" dirty="0">
                <a:ln w="3175">
                  <a:noFill/>
                </a:ln>
                <a:solidFill>
                  <a:srgbClr val="4D4D4D"/>
                </a:solidFill>
                <a:highlight>
                  <a:srgbClr val="FFFF00"/>
                </a:highlight>
                <a:latin typeface="AvantGarde Bk BT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848E6A70-DBF7-48A9-9D19-A9417B75C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176" y="863015"/>
            <a:ext cx="657870" cy="625201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14645B76-4C4C-45EE-A904-72FBAA2A0080}"/>
              </a:ext>
            </a:extLst>
          </p:cNvPr>
          <p:cNvGrpSpPr/>
          <p:nvPr/>
        </p:nvGrpSpPr>
        <p:grpSpPr>
          <a:xfrm>
            <a:off x="687114" y="2054729"/>
            <a:ext cx="2671908" cy="2645732"/>
            <a:chOff x="4287994" y="79892"/>
            <a:chExt cx="2719263" cy="2586031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67E06618-1DE6-40AE-B0A2-2E18E969CF6A}"/>
                </a:ext>
              </a:extLst>
            </p:cNvPr>
            <p:cNvSpPr/>
            <p:nvPr/>
          </p:nvSpPr>
          <p:spPr>
            <a:xfrm>
              <a:off x="4287994" y="79892"/>
              <a:ext cx="2719263" cy="2586031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: esquinas redondeadas 4">
              <a:extLst>
                <a:ext uri="{FF2B5EF4-FFF2-40B4-BE49-F238E27FC236}">
                  <a16:creationId xmlns:a16="http://schemas.microsoft.com/office/drawing/2014/main" id="{DB5489AC-F86D-4AC4-AE48-AFE5017679EF}"/>
                </a:ext>
              </a:extLst>
            </p:cNvPr>
            <p:cNvSpPr txBox="1"/>
            <p:nvPr/>
          </p:nvSpPr>
          <p:spPr>
            <a:xfrm>
              <a:off x="4414234" y="206132"/>
              <a:ext cx="2466783" cy="2333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0" spc="50" dirty="0">
                  <a:ln w="3175">
                    <a:noFill/>
                  </a:ln>
                  <a:solidFill>
                    <a:prstClr val="white"/>
                  </a:solidFill>
                  <a:latin typeface="AvantGarde Bk BT"/>
                  <a:cs typeface="Times New Roman" panose="02020603050405020304" pitchFamily="18" charset="0"/>
                </a:rPr>
                <a:t>Foster dialogue with all Regional Organizations in INTOSAI fora meetings to identify areas and topics of mutual interest</a:t>
              </a:r>
              <a:endParaRPr lang="es-ES" sz="1400" kern="0" spc="50" dirty="0">
                <a:ln w="3175">
                  <a:noFill/>
                </a:ln>
                <a:solidFill>
                  <a:prstClr val="white"/>
                </a:solidFill>
                <a:latin typeface="AvantGarde Bk BT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2A4BDD50-00AE-40F3-9B36-51DAD6DA2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46" y="1447352"/>
            <a:ext cx="740016" cy="69433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109C12C-AF74-4BDD-83FD-B10C14F32542}"/>
              </a:ext>
            </a:extLst>
          </p:cNvPr>
          <p:cNvSpPr txBox="1"/>
          <p:nvPr/>
        </p:nvSpPr>
        <p:spPr>
          <a:xfrm>
            <a:off x="834054" y="599501"/>
            <a:ext cx="7037930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400" b="0" i="0" u="none" strike="noStrike" kern="0" cap="all" spc="50" normalizeH="0" baseline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cs typeface="Calibri" panose="020F0502020204030204" pitchFamily="34" charset="0"/>
              </a:defRPr>
            </a:lvl1pPr>
          </a:lstStyle>
          <a:p>
            <a:pPr algn="ctr"/>
            <a:r>
              <a:rPr lang="es-ES" dirty="0"/>
              <a:t>   </a:t>
            </a:r>
            <a:r>
              <a:rPr lang="id-ID" dirty="0"/>
              <a:t>EUROSAI Operational plan</a:t>
            </a:r>
          </a:p>
        </p:txBody>
      </p:sp>
      <p:pic>
        <p:nvPicPr>
          <p:cNvPr id="14" name="Gráfico 13" descr="Audiencia objetivo con relleno sólido">
            <a:extLst>
              <a:ext uri="{FF2B5EF4-FFF2-40B4-BE49-F238E27FC236}">
                <a16:creationId xmlns:a16="http://schemas.microsoft.com/office/drawing/2014/main" id="{0D1918DB-858C-4217-A559-FD6EA8656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02910" y="1688161"/>
            <a:ext cx="438333" cy="4535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EE7408-DE3B-8A9B-1084-8F01A2CF2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5993" y="4802894"/>
            <a:ext cx="2339419" cy="16866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96E4D0-04B9-681E-5CE9-F94C733C7E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2910" y="4829615"/>
            <a:ext cx="2062223" cy="191820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00EFA94-12C8-687D-4653-5290348FB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7"/>
          <a:stretch/>
        </p:blipFill>
        <p:spPr bwMode="auto">
          <a:xfrm>
            <a:off x="232746" y="4829615"/>
            <a:ext cx="2985204" cy="183924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16360</TotalTime>
  <Words>1087</Words>
  <Application>Microsoft Office PowerPoint</Application>
  <PresentationFormat>Presentación en pantalla (4:3)</PresentationFormat>
  <Paragraphs>185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AvantGarde Bk BT</vt:lpstr>
      <vt:lpstr>Calibri</vt:lpstr>
      <vt:lpstr>Calibri Light</vt:lpstr>
      <vt:lpstr>Segoe UI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Upcoming events INTOSAI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Campos Izquierdo, M. Rosa</dc:creator>
  <cp:lastModifiedBy>Rubio Rodríguez, Pablo</cp:lastModifiedBy>
  <cp:revision>396</cp:revision>
  <cp:lastPrinted>2023-03-24T11:51:14Z</cp:lastPrinted>
  <dcterms:created xsi:type="dcterms:W3CDTF">2021-10-14T12:34:46Z</dcterms:created>
  <dcterms:modified xsi:type="dcterms:W3CDTF">2023-06-06T07:01:16Z</dcterms:modified>
</cp:coreProperties>
</file>