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5233" autoAdjust="0"/>
  </p:normalViewPr>
  <p:slideViewPr>
    <p:cSldViewPr snapToGrid="0">
      <p:cViewPr varScale="1">
        <p:scale>
          <a:sx n="37" d="100"/>
          <a:sy n="37" d="100"/>
        </p:scale>
        <p:origin x="166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D5CCB-02CA-484F-A7AC-905AB910A374}" type="datetimeFigureOut">
              <a:rPr lang="cs-CZ" smtClean="0"/>
              <a:t>18.12.2018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7B39D-EC38-400F-9514-61BDCB76971F}" type="slidenum">
              <a:rPr lang="cs-CZ" smtClean="0"/>
              <a:t>‹#›</a:t>
            </a:fld>
            <a:endParaRPr lang="cs-CZ"/>
          </a:p>
        </p:txBody>
      </p:sp>
    </p:spTree>
    <p:extLst>
      <p:ext uri="{BB962C8B-B14F-4D97-AF65-F5344CB8AC3E}">
        <p14:creationId xmlns:p14="http://schemas.microsoft.com/office/powerpoint/2010/main" val="76410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urosai.org/export/sites/eurosai/.content/documents/about-us/EUROSAI-Statute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eurosai.org/en/about-us/governing-board/" TargetMode="External"/><Relationship Id="rId4" Type="http://schemas.openxmlformats.org/officeDocument/2006/relationships/hyperlink" Target="http://www.eurosai.org/export/sites/eurosai/.content/documents/about-us/EUROSAI-Standard-Procedure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urosai.org/en/working-groups/information-technology/"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eurosai.org/en/working-groups/audit-ethics/" TargetMode="External"/><Relationship Id="rId5" Type="http://schemas.openxmlformats.org/officeDocument/2006/relationships/hyperlink" Target="http://www.eurosai.org/en/working-groups/audit-funds-disasters-and-catastrophes/" TargetMode="External"/><Relationship Id="rId4" Type="http://schemas.openxmlformats.org/officeDocument/2006/relationships/hyperlink" Target="http://www.eurosai.org/en/working-groups/environmental-audit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eurosaisurveys@tcontas.p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GB" sz="1200" i="1" dirty="0" smtClean="0">
                <a:solidFill>
                  <a:schemeClr val="tx1"/>
                </a:solidFill>
                <a:latin typeface="+mn-lt"/>
                <a:cs typeface="Arial" pitchFamily="34" charset="0"/>
              </a:rPr>
              <a:t>This presentation is a result of an activity of </a:t>
            </a:r>
            <a:r>
              <a:rPr lang="cs-CZ" sz="1200" i="1" dirty="0" smtClean="0">
                <a:solidFill>
                  <a:schemeClr val="tx1"/>
                </a:solidFill>
                <a:latin typeface="+mn-lt"/>
                <a:cs typeface="Arial" pitchFamily="34" charset="0"/>
              </a:rPr>
              <a:t>EUROSAI </a:t>
            </a:r>
            <a:r>
              <a:rPr lang="cs-CZ" sz="1200" i="1" dirty="0" err="1" smtClean="0">
                <a:solidFill>
                  <a:schemeClr val="tx1"/>
                </a:solidFill>
                <a:latin typeface="+mn-lt"/>
                <a:cs typeface="Arial" pitchFamily="34" charset="0"/>
              </a:rPr>
              <a:t>Strategic</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Goal</a:t>
            </a:r>
            <a:r>
              <a:rPr lang="cs-CZ" sz="1200" i="1" dirty="0" smtClean="0">
                <a:solidFill>
                  <a:schemeClr val="tx1"/>
                </a:solidFill>
                <a:latin typeface="+mn-lt"/>
                <a:cs typeface="Arial" pitchFamily="34" charset="0"/>
              </a:rPr>
              <a:t> 1 </a:t>
            </a:r>
            <a:r>
              <a:rPr lang="cs-CZ" sz="1200" i="1" dirty="0" err="1" smtClean="0">
                <a:solidFill>
                  <a:schemeClr val="tx1"/>
                </a:solidFill>
                <a:latin typeface="+mn-lt"/>
                <a:cs typeface="Arial" pitchFamily="34" charset="0"/>
              </a:rPr>
              <a:t>that</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continues</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certain</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tasks</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from</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work</a:t>
            </a:r>
            <a:r>
              <a:rPr lang="cs-CZ" sz="1200" i="1" dirty="0" smtClean="0">
                <a:solidFill>
                  <a:schemeClr val="tx1"/>
                </a:solidFill>
                <a:latin typeface="+mn-lt"/>
                <a:cs typeface="Arial" pitchFamily="34" charset="0"/>
              </a:rPr>
              <a:t> done by </a:t>
            </a:r>
            <a:r>
              <a:rPr lang="en-GB" sz="1200" i="1" dirty="0" smtClean="0">
                <a:solidFill>
                  <a:schemeClr val="tx1"/>
                </a:solidFill>
                <a:latin typeface="+mn-lt"/>
                <a:cs typeface="Arial" pitchFamily="34" charset="0"/>
              </a:rPr>
              <a:t>EUROSAI Goal Team 3 </a:t>
            </a:r>
            <a:r>
              <a:rPr lang="cs-CZ" sz="1200" i="1" dirty="0" smtClean="0">
                <a:solidFill>
                  <a:schemeClr val="tx1"/>
                </a:solidFill>
                <a:latin typeface="+mn-lt"/>
                <a:cs typeface="Arial" pitchFamily="34" charset="0"/>
              </a:rPr>
              <a:t>in the </a:t>
            </a:r>
            <a:r>
              <a:rPr lang="cs-CZ" sz="1200" i="1" dirty="0" err="1" smtClean="0">
                <a:solidFill>
                  <a:schemeClr val="tx1"/>
                </a:solidFill>
                <a:latin typeface="+mn-lt"/>
                <a:cs typeface="Arial" pitchFamily="34" charset="0"/>
              </a:rPr>
              <a:t>previous</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strategic</a:t>
            </a:r>
            <a:r>
              <a:rPr lang="cs-CZ" sz="1200" i="1" dirty="0" smtClean="0">
                <a:solidFill>
                  <a:schemeClr val="tx1"/>
                </a:solidFill>
                <a:latin typeface="+mn-lt"/>
                <a:cs typeface="Arial" pitchFamily="34" charset="0"/>
              </a:rPr>
              <a:t> period</a:t>
            </a:r>
            <a:r>
              <a:rPr lang="en-GB" sz="1200" i="1" dirty="0" smtClean="0">
                <a:solidFill>
                  <a:schemeClr val="tx1"/>
                </a:solidFill>
                <a:latin typeface="+mn-lt"/>
                <a:cs typeface="Arial" pitchFamily="34" charset="0"/>
              </a:rPr>
              <a:t>. </a:t>
            </a:r>
            <a:r>
              <a:rPr lang="en-GB" sz="1200" i="1" dirty="0" err="1" smtClean="0">
                <a:solidFill>
                  <a:schemeClr val="tx1"/>
                </a:solidFill>
                <a:latin typeface="+mn-lt"/>
                <a:cs typeface="Arial" pitchFamily="34" charset="0"/>
              </a:rPr>
              <a:t>Th</a:t>
            </a:r>
            <a:r>
              <a:rPr lang="cs-CZ" sz="1200" i="1" dirty="0" err="1" smtClean="0">
                <a:solidFill>
                  <a:schemeClr val="tx1"/>
                </a:solidFill>
                <a:latin typeface="+mn-lt"/>
                <a:cs typeface="Arial" pitchFamily="34" charset="0"/>
              </a:rPr>
              <a:t>is</a:t>
            </a:r>
            <a:r>
              <a:rPr lang="cs-CZ" sz="1200" i="1" dirty="0" smtClean="0">
                <a:solidFill>
                  <a:schemeClr val="tx1"/>
                </a:solidFill>
                <a:latin typeface="+mn-lt"/>
                <a:cs typeface="Arial" pitchFamily="34" charset="0"/>
              </a:rPr>
              <a:t> </a:t>
            </a:r>
            <a:r>
              <a:rPr lang="en-US" sz="1200" i="1" dirty="0" smtClean="0">
                <a:solidFill>
                  <a:schemeClr val="tx1"/>
                </a:solidFill>
                <a:latin typeface="+mn-lt"/>
                <a:cs typeface="Arial" pitchFamily="34" charset="0"/>
              </a:rPr>
              <a:t>presentation</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gives</a:t>
            </a:r>
            <a:r>
              <a:rPr lang="cs-CZ" sz="1200" i="1" dirty="0" smtClean="0">
                <a:solidFill>
                  <a:schemeClr val="tx1"/>
                </a:solidFill>
                <a:latin typeface="+mn-lt"/>
                <a:cs typeface="Arial" pitchFamily="34" charset="0"/>
              </a:rPr>
              <a:t> a</a:t>
            </a:r>
            <a:r>
              <a:rPr lang="cs-CZ" sz="1200" i="1" baseline="0" dirty="0" smtClean="0">
                <a:solidFill>
                  <a:schemeClr val="tx1"/>
                </a:solidFill>
                <a:latin typeface="+mn-lt"/>
                <a:cs typeface="Arial" pitchFamily="34" charset="0"/>
              </a:rPr>
              <a:t> </a:t>
            </a:r>
            <a:r>
              <a:rPr lang="cs-CZ" sz="1200" i="1" baseline="0" dirty="0" err="1" smtClean="0">
                <a:solidFill>
                  <a:schemeClr val="tx1"/>
                </a:solidFill>
                <a:latin typeface="+mn-lt"/>
                <a:cs typeface="Arial" pitchFamily="34" charset="0"/>
              </a:rPr>
              <a:t>short</a:t>
            </a:r>
            <a:r>
              <a:rPr lang="cs-CZ" sz="1200" i="1" baseline="0" dirty="0" smtClean="0">
                <a:solidFill>
                  <a:schemeClr val="tx1"/>
                </a:solidFill>
                <a:latin typeface="+mn-lt"/>
                <a:cs typeface="Arial" pitchFamily="34" charset="0"/>
              </a:rPr>
              <a:t> </a:t>
            </a:r>
            <a:r>
              <a:rPr lang="cs-CZ" sz="1200" i="1" baseline="0" dirty="0" err="1" smtClean="0">
                <a:solidFill>
                  <a:schemeClr val="tx1"/>
                </a:solidFill>
                <a:latin typeface="+mn-lt"/>
                <a:cs typeface="Arial" pitchFamily="34" charset="0"/>
              </a:rPr>
              <a:t>overview</a:t>
            </a:r>
            <a:r>
              <a:rPr lang="cs-CZ" sz="1200" i="1" baseline="0" dirty="0" smtClean="0">
                <a:solidFill>
                  <a:schemeClr val="tx1"/>
                </a:solidFill>
                <a:latin typeface="+mn-lt"/>
                <a:cs typeface="Arial" pitchFamily="34" charset="0"/>
              </a:rPr>
              <a:t> of EUROSAI </a:t>
            </a:r>
            <a:r>
              <a:rPr lang="cs-CZ" sz="1200" i="1" baseline="0" dirty="0" err="1" smtClean="0">
                <a:solidFill>
                  <a:schemeClr val="tx1"/>
                </a:solidFill>
                <a:latin typeface="+mn-lt"/>
                <a:cs typeface="Arial" pitchFamily="34" charset="0"/>
              </a:rPr>
              <a:t>organisation</a:t>
            </a:r>
            <a:r>
              <a:rPr lang="cs-CZ" sz="1200" i="1" baseline="0" dirty="0" smtClean="0">
                <a:solidFill>
                  <a:schemeClr val="tx1"/>
                </a:solidFill>
                <a:latin typeface="+mn-lt"/>
                <a:cs typeface="Arial" pitchFamily="34" charset="0"/>
              </a:rPr>
              <a:t>, </a:t>
            </a:r>
            <a:r>
              <a:rPr lang="cs-CZ" sz="1200" i="1" baseline="0" dirty="0" err="1" smtClean="0">
                <a:solidFill>
                  <a:schemeClr val="tx1"/>
                </a:solidFill>
                <a:latin typeface="+mn-lt"/>
                <a:cs typeface="Arial" pitchFamily="34" charset="0"/>
              </a:rPr>
              <a:t>its</a:t>
            </a:r>
            <a:r>
              <a:rPr lang="cs-CZ" sz="1200" i="1" baseline="0" dirty="0" smtClean="0">
                <a:solidFill>
                  <a:schemeClr val="tx1"/>
                </a:solidFill>
                <a:latin typeface="+mn-lt"/>
                <a:cs typeface="Arial" pitchFamily="34" charset="0"/>
              </a:rPr>
              <a:t> Working </a:t>
            </a:r>
            <a:r>
              <a:rPr lang="cs-CZ" sz="1200" i="1" baseline="0" dirty="0" err="1" smtClean="0">
                <a:solidFill>
                  <a:schemeClr val="tx1"/>
                </a:solidFill>
                <a:latin typeface="+mn-lt"/>
                <a:cs typeface="Arial" pitchFamily="34" charset="0"/>
              </a:rPr>
              <a:t>Groups</a:t>
            </a:r>
            <a:r>
              <a:rPr lang="cs-CZ" sz="1200" i="1" baseline="0" dirty="0" smtClean="0">
                <a:solidFill>
                  <a:schemeClr val="tx1"/>
                </a:solidFill>
                <a:latin typeface="+mn-lt"/>
                <a:cs typeface="Arial" pitchFamily="34" charset="0"/>
              </a:rPr>
              <a:t> and </a:t>
            </a:r>
            <a:r>
              <a:rPr lang="cs-CZ" sz="1200" i="1" baseline="0" dirty="0" err="1" smtClean="0">
                <a:solidFill>
                  <a:schemeClr val="tx1"/>
                </a:solidFill>
                <a:latin typeface="+mn-lt"/>
                <a:cs typeface="Arial" pitchFamily="34" charset="0"/>
              </a:rPr>
              <a:t>Task</a:t>
            </a:r>
            <a:r>
              <a:rPr lang="cs-CZ" sz="1200" i="1" baseline="0" dirty="0" smtClean="0">
                <a:solidFill>
                  <a:schemeClr val="tx1"/>
                </a:solidFill>
                <a:latin typeface="+mn-lt"/>
                <a:cs typeface="Arial" pitchFamily="34" charset="0"/>
              </a:rPr>
              <a:t> </a:t>
            </a:r>
            <a:r>
              <a:rPr lang="cs-CZ" sz="1200" i="1" baseline="0" dirty="0" err="1" smtClean="0">
                <a:solidFill>
                  <a:schemeClr val="tx1"/>
                </a:solidFill>
                <a:latin typeface="+mn-lt"/>
                <a:cs typeface="Arial" pitchFamily="34" charset="0"/>
              </a:rPr>
              <a:t>Force</a:t>
            </a:r>
            <a:r>
              <a:rPr lang="cs-CZ" sz="1200" i="1" baseline="0" dirty="0" smtClean="0">
                <a:solidFill>
                  <a:schemeClr val="tx1"/>
                </a:solidFill>
                <a:latin typeface="+mn-lt"/>
                <a:cs typeface="Arial" pitchFamily="34" charset="0"/>
              </a:rPr>
              <a:t>, </a:t>
            </a:r>
            <a:r>
              <a:rPr lang="cs-CZ" sz="1200" i="1" baseline="0" dirty="0" err="1" smtClean="0">
                <a:solidFill>
                  <a:schemeClr val="tx1"/>
                </a:solidFill>
                <a:latin typeface="+mn-lt"/>
                <a:cs typeface="Arial" pitchFamily="34" charset="0"/>
              </a:rPr>
              <a:t>website</a:t>
            </a:r>
            <a:r>
              <a:rPr lang="cs-CZ" sz="1200" i="1" baseline="0" dirty="0" smtClean="0">
                <a:solidFill>
                  <a:schemeClr val="tx1"/>
                </a:solidFill>
                <a:latin typeface="+mn-lt"/>
                <a:cs typeface="Arial" pitchFamily="34" charset="0"/>
              </a:rPr>
              <a:t>, </a:t>
            </a:r>
            <a:r>
              <a:rPr lang="cs-CZ" sz="1200" i="1" baseline="0" dirty="0" err="1" smtClean="0">
                <a:solidFill>
                  <a:schemeClr val="tx1"/>
                </a:solidFill>
                <a:latin typeface="+mn-lt"/>
                <a:cs typeface="Arial" pitchFamily="34" charset="0"/>
              </a:rPr>
              <a:t>databases</a:t>
            </a:r>
            <a:r>
              <a:rPr lang="cs-CZ" sz="1200" i="1" baseline="0" dirty="0" smtClean="0">
                <a:solidFill>
                  <a:schemeClr val="tx1"/>
                </a:solidFill>
                <a:latin typeface="+mn-lt"/>
                <a:cs typeface="Arial" pitchFamily="34" charset="0"/>
              </a:rPr>
              <a:t>, i</a:t>
            </a:r>
            <a:r>
              <a:rPr lang="en-US" sz="1200" i="1" dirty="0" err="1" smtClean="0">
                <a:solidFill>
                  <a:schemeClr val="tx1"/>
                </a:solidFill>
                <a:latin typeface="+mn-lt"/>
                <a:cs typeface="Arial" pitchFamily="34" charset="0"/>
              </a:rPr>
              <a:t>nformation</a:t>
            </a:r>
            <a:r>
              <a:rPr lang="en-US" sz="1200" i="1" dirty="0" smtClean="0">
                <a:solidFill>
                  <a:schemeClr val="tx1"/>
                </a:solidFill>
                <a:latin typeface="+mn-lt"/>
                <a:cs typeface="Arial" pitchFamily="34" charset="0"/>
              </a:rPr>
              <a:t> about training and other available tools</a:t>
            </a:r>
            <a:r>
              <a:rPr lang="cs-CZ" sz="1200" i="1" dirty="0" smtClean="0">
                <a:solidFill>
                  <a:schemeClr val="tx1"/>
                </a:solidFill>
                <a:latin typeface="+mn-lt"/>
                <a:cs typeface="Arial" pitchFamily="34" charset="0"/>
              </a:rPr>
              <a:t>.</a:t>
            </a:r>
            <a:r>
              <a:rPr lang="cs-CZ" sz="1200" i="1" baseline="0" dirty="0" smtClean="0">
                <a:solidFill>
                  <a:schemeClr val="tx1"/>
                </a:solidFill>
                <a:latin typeface="+mn-lt"/>
                <a:cs typeface="Arial" pitchFamily="34" charset="0"/>
              </a:rPr>
              <a:t> </a:t>
            </a:r>
            <a:r>
              <a:rPr lang="cs-CZ" sz="1200" i="1" u="none" baseline="0" dirty="0" err="1" smtClean="0">
                <a:solidFill>
                  <a:schemeClr val="tx1"/>
                </a:solidFill>
                <a:latin typeface="+mn-lt"/>
                <a:cs typeface="Arial" pitchFamily="34" charset="0"/>
              </a:rPr>
              <a:t>This</a:t>
            </a:r>
            <a:r>
              <a:rPr lang="cs-CZ" sz="1200" i="1" u="none" baseline="0" dirty="0" smtClean="0">
                <a:solidFill>
                  <a:schemeClr val="tx1"/>
                </a:solidFill>
                <a:latin typeface="+mn-lt"/>
                <a:cs typeface="Arial" pitchFamily="34" charset="0"/>
              </a:rPr>
              <a:t> </a:t>
            </a:r>
            <a:r>
              <a:rPr lang="cs-CZ" sz="1200" i="1" u="none" baseline="0" dirty="0" err="1" smtClean="0">
                <a:solidFill>
                  <a:schemeClr val="tx1"/>
                </a:solidFill>
                <a:latin typeface="+mn-lt"/>
                <a:cs typeface="Arial" pitchFamily="34" charset="0"/>
              </a:rPr>
              <a:t>presentation</a:t>
            </a:r>
            <a:r>
              <a:rPr lang="cs-CZ" sz="1200" i="1" u="none" baseline="0" dirty="0" smtClean="0">
                <a:solidFill>
                  <a:schemeClr val="tx1"/>
                </a:solidFill>
                <a:latin typeface="+mn-lt"/>
                <a:cs typeface="Arial" pitchFamily="34" charset="0"/>
              </a:rPr>
              <a:t> </a:t>
            </a:r>
            <a:r>
              <a:rPr lang="cs-CZ" sz="1200" i="1" u="none" baseline="0" dirty="0" err="1" smtClean="0">
                <a:solidFill>
                  <a:schemeClr val="tx1"/>
                </a:solidFill>
                <a:latin typeface="+mn-lt"/>
                <a:cs typeface="Arial" pitchFamily="34" charset="0"/>
              </a:rPr>
              <a:t>is</a:t>
            </a:r>
            <a:r>
              <a:rPr lang="cs-CZ" sz="1200" i="1" u="none" baseline="0" dirty="0" smtClean="0">
                <a:solidFill>
                  <a:schemeClr val="tx1"/>
                </a:solidFill>
                <a:latin typeface="+mn-lt"/>
                <a:cs typeface="Arial" pitchFamily="34" charset="0"/>
              </a:rPr>
              <a:t> to </a:t>
            </a:r>
            <a:r>
              <a:rPr lang="cs-CZ" sz="1200" i="1" u="none" baseline="0" dirty="0" err="1" smtClean="0">
                <a:solidFill>
                  <a:schemeClr val="tx1"/>
                </a:solidFill>
                <a:latin typeface="+mn-lt"/>
                <a:cs typeface="Arial" pitchFamily="34" charset="0"/>
              </a:rPr>
              <a:t>be</a:t>
            </a:r>
            <a:r>
              <a:rPr lang="cs-CZ" sz="1200" i="1" u="none" baseline="0" dirty="0" smtClean="0">
                <a:solidFill>
                  <a:schemeClr val="tx1"/>
                </a:solidFill>
                <a:latin typeface="+mn-lt"/>
                <a:cs typeface="Arial" pitchFamily="34" charset="0"/>
              </a:rPr>
              <a:t> </a:t>
            </a:r>
            <a:r>
              <a:rPr lang="en-US" sz="1200" i="1" u="none" dirty="0" smtClean="0">
                <a:solidFill>
                  <a:schemeClr val="tx1"/>
                </a:solidFill>
                <a:latin typeface="+mn-lt"/>
                <a:cs typeface="Arial" pitchFamily="34" charset="0"/>
              </a:rPr>
              <a:t>present</a:t>
            </a:r>
            <a:r>
              <a:rPr lang="cs-CZ" sz="1200" i="1" u="none" dirty="0" err="1" smtClean="0">
                <a:solidFill>
                  <a:schemeClr val="tx1"/>
                </a:solidFill>
                <a:latin typeface="+mn-lt"/>
                <a:cs typeface="Arial" pitchFamily="34" charset="0"/>
              </a:rPr>
              <a:t>ed</a:t>
            </a:r>
            <a:r>
              <a:rPr lang="en-US" sz="1200" i="1" u="none" dirty="0" smtClean="0">
                <a:solidFill>
                  <a:schemeClr val="tx1"/>
                </a:solidFill>
                <a:latin typeface="+mn-lt"/>
                <a:cs typeface="Arial" pitchFamily="34" charset="0"/>
              </a:rPr>
              <a:t> in EUROSAI SAIs.</a:t>
            </a:r>
          </a:p>
          <a:p>
            <a:pPr algn="just"/>
            <a:endParaRPr lang="en-GB" sz="1200" i="1" dirty="0" smtClean="0">
              <a:solidFill>
                <a:schemeClr val="tx1"/>
              </a:solidFill>
              <a:latin typeface="+mn-lt"/>
              <a:cs typeface="Arial" pitchFamily="34" charset="0"/>
            </a:endParaRPr>
          </a:p>
          <a:p>
            <a:pPr algn="just" defTabSz="922630">
              <a:defRPr/>
            </a:pPr>
            <a:r>
              <a:rPr lang="en-GB" sz="1200" b="1" i="1" u="none" dirty="0" smtClean="0">
                <a:solidFill>
                  <a:schemeClr val="tx1"/>
                </a:solidFill>
                <a:latin typeface="+mn-lt"/>
                <a:cs typeface="Arial" pitchFamily="34" charset="0"/>
              </a:rPr>
              <a:t>What is </a:t>
            </a:r>
            <a:r>
              <a:rPr lang="cs-CZ" sz="1200" b="1" i="1" u="none" dirty="0" smtClean="0">
                <a:solidFill>
                  <a:schemeClr val="tx1"/>
                </a:solidFill>
                <a:latin typeface="+mn-lt"/>
                <a:cs typeface="Arial" pitchFamily="34" charset="0"/>
              </a:rPr>
              <a:t>the </a:t>
            </a:r>
            <a:r>
              <a:rPr lang="cs-CZ" sz="1200" b="1" i="1" u="none" dirty="0" err="1" smtClean="0">
                <a:solidFill>
                  <a:schemeClr val="tx1"/>
                </a:solidFill>
                <a:latin typeface="+mn-lt"/>
                <a:cs typeface="Arial" pitchFamily="34" charset="0"/>
              </a:rPr>
              <a:t>goal</a:t>
            </a:r>
            <a:r>
              <a:rPr lang="cs-CZ" sz="1200" b="1" i="1" u="none" dirty="0" smtClean="0">
                <a:solidFill>
                  <a:schemeClr val="tx1"/>
                </a:solidFill>
                <a:latin typeface="+mn-lt"/>
                <a:cs typeface="Arial" pitchFamily="34" charset="0"/>
              </a:rPr>
              <a:t> of </a:t>
            </a:r>
            <a:r>
              <a:rPr lang="cs-CZ" sz="1200" b="1" i="1" u="none" dirty="0" err="1" smtClean="0">
                <a:solidFill>
                  <a:schemeClr val="tx1"/>
                </a:solidFill>
                <a:latin typeface="+mn-lt"/>
                <a:cs typeface="Arial" pitchFamily="34" charset="0"/>
              </a:rPr>
              <a:t>this</a:t>
            </a:r>
            <a:r>
              <a:rPr lang="cs-CZ" sz="1200" b="1" i="1" u="none" dirty="0" smtClean="0">
                <a:solidFill>
                  <a:schemeClr val="tx1"/>
                </a:solidFill>
                <a:latin typeface="+mn-lt"/>
                <a:cs typeface="Arial" pitchFamily="34" charset="0"/>
              </a:rPr>
              <a:t> </a:t>
            </a:r>
            <a:r>
              <a:rPr lang="cs-CZ" sz="1200" b="1" i="1" u="none" dirty="0" err="1" smtClean="0">
                <a:solidFill>
                  <a:schemeClr val="tx1"/>
                </a:solidFill>
                <a:latin typeface="+mn-lt"/>
                <a:cs typeface="Arial" pitchFamily="34" charset="0"/>
              </a:rPr>
              <a:t>presentation</a:t>
            </a:r>
            <a:r>
              <a:rPr lang="en-GB" sz="1200" b="1" i="1" u="none" dirty="0" smtClean="0">
                <a:solidFill>
                  <a:schemeClr val="tx1"/>
                </a:solidFill>
                <a:latin typeface="+mn-lt"/>
                <a:cs typeface="Arial" pitchFamily="34" charset="0"/>
              </a:rPr>
              <a:t>? </a:t>
            </a:r>
            <a:r>
              <a:rPr lang="en-GB" sz="1200" u="none" dirty="0" smtClean="0">
                <a:solidFill>
                  <a:schemeClr val="tx1"/>
                </a:solidFill>
                <a:latin typeface="+mn-lt"/>
                <a:cs typeface="Arial" pitchFamily="34" charset="0"/>
              </a:rPr>
              <a:t>The </a:t>
            </a:r>
            <a:r>
              <a:rPr lang="en-GB" sz="1200" dirty="0" smtClean="0">
                <a:solidFill>
                  <a:schemeClr val="tx1"/>
                </a:solidFill>
                <a:latin typeface="+mn-lt"/>
                <a:cs typeface="Arial" pitchFamily="34" charset="0"/>
              </a:rPr>
              <a:t>presentation does not aim to give a comprehensive representation</a:t>
            </a:r>
            <a:r>
              <a:rPr lang="cs-CZ" sz="1200" dirty="0" smtClean="0">
                <a:solidFill>
                  <a:schemeClr val="tx1"/>
                </a:solidFill>
                <a:latin typeface="+mn-lt"/>
                <a:cs typeface="Arial" pitchFamily="34" charset="0"/>
              </a:rPr>
              <a:t> </a:t>
            </a:r>
            <a:r>
              <a:rPr lang="en-GB" sz="1200" dirty="0" smtClean="0">
                <a:solidFill>
                  <a:schemeClr val="tx1"/>
                </a:solidFill>
                <a:latin typeface="+mn-lt"/>
                <a:cs typeface="Arial" pitchFamily="34" charset="0"/>
              </a:rPr>
              <a:t>of EUROSAI web</a:t>
            </a:r>
            <a:r>
              <a:rPr lang="cs-CZ" sz="1200" dirty="0" err="1" smtClean="0">
                <a:solidFill>
                  <a:schemeClr val="tx1"/>
                </a:solidFill>
                <a:latin typeface="+mn-lt"/>
                <a:cs typeface="Arial" pitchFamily="34" charset="0"/>
              </a:rPr>
              <a:t>site</a:t>
            </a:r>
            <a:r>
              <a:rPr lang="en-GB" sz="1200" dirty="0" smtClean="0">
                <a:solidFill>
                  <a:schemeClr val="tx1"/>
                </a:solidFill>
                <a:latin typeface="+mn-lt"/>
                <a:cs typeface="Arial" pitchFamily="34" charset="0"/>
              </a:rPr>
              <a:t> but it is more like a finger-post where to go if you look for specific informatio</a:t>
            </a:r>
            <a:r>
              <a:rPr lang="en-GB" sz="1200" u="none" dirty="0" smtClean="0">
                <a:solidFill>
                  <a:schemeClr val="tx1"/>
                </a:solidFill>
                <a:latin typeface="+mn-lt"/>
                <a:cs typeface="Arial" pitchFamily="34" charset="0"/>
              </a:rPr>
              <a:t>n.</a:t>
            </a:r>
            <a:r>
              <a:rPr lang="en-GB" sz="1200" i="1" u="none" dirty="0" smtClean="0">
                <a:solidFill>
                  <a:schemeClr val="tx1"/>
                </a:solidFill>
                <a:latin typeface="+mn-lt"/>
                <a:cs typeface="Arial" pitchFamily="34" charset="0"/>
              </a:rPr>
              <a:t> </a:t>
            </a:r>
            <a:r>
              <a:rPr lang="en-GB" sz="1200" u="none" dirty="0" smtClean="0">
                <a:solidFill>
                  <a:schemeClr val="tx1"/>
                </a:solidFill>
                <a:effectLst/>
                <a:latin typeface="+mn-lt"/>
                <a:cs typeface="Arial" pitchFamily="34" charset="0"/>
              </a:rPr>
              <a:t>It </a:t>
            </a:r>
            <a:r>
              <a:rPr lang="cs-CZ" sz="1200" u="none" dirty="0" err="1" smtClean="0">
                <a:solidFill>
                  <a:schemeClr val="tx1"/>
                </a:solidFill>
                <a:effectLst/>
                <a:latin typeface="+mn-lt"/>
                <a:cs typeface="Arial" pitchFamily="34" charset="0"/>
              </a:rPr>
              <a:t>should</a:t>
            </a:r>
            <a:r>
              <a:rPr lang="cs-CZ" sz="1200" u="none" dirty="0" smtClean="0">
                <a:solidFill>
                  <a:schemeClr val="tx1"/>
                </a:solidFill>
                <a:effectLst/>
                <a:latin typeface="+mn-lt"/>
                <a:cs typeface="Arial" pitchFamily="34" charset="0"/>
              </a:rPr>
              <a:t> serve as background</a:t>
            </a:r>
            <a:r>
              <a:rPr lang="cs-CZ" sz="1200" u="none" baseline="0" dirty="0" smtClean="0">
                <a:solidFill>
                  <a:schemeClr val="tx1"/>
                </a:solidFill>
                <a:effectLst/>
                <a:latin typeface="+mn-lt"/>
                <a:cs typeface="Arial" pitchFamily="34" charset="0"/>
              </a:rPr>
              <a:t> </a:t>
            </a:r>
            <a:r>
              <a:rPr lang="cs-CZ" sz="1200" u="none" dirty="0" err="1" smtClean="0">
                <a:solidFill>
                  <a:schemeClr val="tx1"/>
                </a:solidFill>
                <a:effectLst/>
                <a:latin typeface="+mn-lt"/>
                <a:cs typeface="Arial" pitchFamily="34" charset="0"/>
              </a:rPr>
              <a:t>information</a:t>
            </a:r>
            <a:r>
              <a:rPr lang="en-GB" sz="1200" u="none" dirty="0" smtClean="0">
                <a:solidFill>
                  <a:schemeClr val="tx1"/>
                </a:solidFill>
                <a:latin typeface="+mn-lt"/>
                <a:cs typeface="Arial" pitchFamily="34" charset="0"/>
              </a:rPr>
              <a:t>. The document (which is </a:t>
            </a:r>
            <a:r>
              <a:rPr lang="en-GB" sz="1200" u="none" dirty="0" smtClean="0">
                <a:solidFill>
                  <a:schemeClr val="tx1"/>
                </a:solidFill>
                <a:latin typeface="+mn-lt"/>
              </a:rPr>
              <a:t>closely linked to the EUROSAI website)</a:t>
            </a:r>
            <a:r>
              <a:rPr lang="en-GB" sz="1200" u="none" dirty="0" smtClean="0">
                <a:solidFill>
                  <a:schemeClr val="tx1"/>
                </a:solidFill>
                <a:latin typeface="+mn-lt"/>
                <a:cs typeface="Arial" pitchFamily="34" charset="0"/>
              </a:rPr>
              <a:t> gives basic information about EUROSAI and information sources which can be found on this website. It can be used as a presentation </a:t>
            </a:r>
            <a:r>
              <a:rPr lang="en-GB" sz="1200" dirty="0" smtClean="0">
                <a:solidFill>
                  <a:schemeClr val="tx1"/>
                </a:solidFill>
                <a:latin typeface="+mn-lt"/>
                <a:cs typeface="Arial" pitchFamily="34" charset="0"/>
              </a:rPr>
              <a:t>(e.g. included to the initial staff training), as the basic source for preparation of individual presentation or as an e-learning tool. Each slide is accompanied with a short description and explanatory notes.</a:t>
            </a:r>
          </a:p>
          <a:p>
            <a:pPr algn="just"/>
            <a:endParaRPr lang="en-GB" sz="1200" dirty="0" smtClean="0">
              <a:solidFill>
                <a:schemeClr val="tx1"/>
              </a:solidFill>
              <a:latin typeface="+mn-lt"/>
              <a:cs typeface="Arial" pitchFamily="34" charset="0"/>
            </a:endParaRPr>
          </a:p>
          <a:p>
            <a:pPr algn="just"/>
            <a:r>
              <a:rPr lang="en-GB" sz="1200" i="1" dirty="0" smtClean="0">
                <a:solidFill>
                  <a:schemeClr val="tx1"/>
                </a:solidFill>
                <a:latin typeface="+mn-lt"/>
                <a:cs typeface="Arial" pitchFamily="34" charset="0"/>
              </a:rPr>
              <a:t>Note for the presenters: Please, take into account, that this presentation is not a comprehensive description of EUROSAI webpage. It will be regularly updated by EUROSAI </a:t>
            </a:r>
            <a:r>
              <a:rPr lang="cs-CZ" sz="1200" i="1" dirty="0" err="1" smtClean="0">
                <a:solidFill>
                  <a:schemeClr val="tx1"/>
                </a:solidFill>
                <a:latin typeface="+mn-lt"/>
                <a:cs typeface="Arial" pitchFamily="34" charset="0"/>
              </a:rPr>
              <a:t>Strategic</a:t>
            </a:r>
            <a:r>
              <a:rPr lang="cs-CZ" sz="1200" i="1" dirty="0" smtClean="0">
                <a:solidFill>
                  <a:schemeClr val="tx1"/>
                </a:solidFill>
                <a:latin typeface="+mn-lt"/>
                <a:cs typeface="Arial" pitchFamily="34" charset="0"/>
              </a:rPr>
              <a:t> </a:t>
            </a:r>
            <a:r>
              <a:rPr lang="cs-CZ" sz="1200" i="1" dirty="0" err="1" smtClean="0">
                <a:solidFill>
                  <a:schemeClr val="tx1"/>
                </a:solidFill>
                <a:latin typeface="+mn-lt"/>
                <a:cs typeface="Arial" pitchFamily="34" charset="0"/>
              </a:rPr>
              <a:t>Goal</a:t>
            </a:r>
            <a:r>
              <a:rPr lang="cs-CZ" sz="1200" i="1" baseline="0" dirty="0" smtClean="0">
                <a:solidFill>
                  <a:schemeClr val="tx1"/>
                </a:solidFill>
                <a:latin typeface="+mn-lt"/>
                <a:cs typeface="Arial" pitchFamily="34" charset="0"/>
              </a:rPr>
              <a:t> 1</a:t>
            </a:r>
            <a:r>
              <a:rPr lang="en-GB" sz="1200" i="1" dirty="0" smtClean="0">
                <a:solidFill>
                  <a:schemeClr val="tx1"/>
                </a:solidFill>
                <a:latin typeface="+mn-lt"/>
                <a:cs typeface="Arial" pitchFamily="34" charset="0"/>
              </a:rPr>
              <a:t>.</a:t>
            </a:r>
            <a:r>
              <a:rPr lang="en-GB" sz="1200" dirty="0" smtClean="0">
                <a:solidFill>
                  <a:schemeClr val="tx1"/>
                </a:solidFill>
                <a:latin typeface="+mn-lt"/>
                <a:cs typeface="Arial" pitchFamily="34" charset="0"/>
              </a:rPr>
              <a:t> </a:t>
            </a:r>
            <a:r>
              <a:rPr lang="en-GB" sz="1200" i="1" dirty="0" smtClean="0">
                <a:solidFill>
                  <a:schemeClr val="tx1"/>
                </a:solidFill>
                <a:latin typeface="+mn-lt"/>
                <a:cs typeface="Arial" pitchFamily="34" charset="0"/>
              </a:rPr>
              <a:t>This presentation may be extended. However, keep the basic framework of information.</a:t>
            </a:r>
          </a:p>
          <a:p>
            <a:pPr algn="just"/>
            <a:endParaRPr lang="en-GB" sz="1200" dirty="0" smtClean="0">
              <a:solidFill>
                <a:schemeClr val="tx1"/>
              </a:solidFill>
              <a:latin typeface="+mn-lt"/>
              <a:cs typeface="Arial" pitchFamily="34" charset="0"/>
            </a:endParaRPr>
          </a:p>
          <a:p>
            <a:pPr algn="just"/>
            <a:r>
              <a:rPr lang="en-GB" sz="1200" b="1" i="1" dirty="0" smtClean="0">
                <a:solidFill>
                  <a:schemeClr val="tx1"/>
                </a:solidFill>
                <a:latin typeface="+mn-lt"/>
                <a:cs typeface="Arial" pitchFamily="34" charset="0"/>
              </a:rPr>
              <a:t>Who is the target group?</a:t>
            </a:r>
          </a:p>
          <a:p>
            <a:pPr marL="172993" indent="-172993" algn="just">
              <a:buFontTx/>
              <a:buChar char="-"/>
            </a:pPr>
            <a:r>
              <a:rPr lang="en-GB" sz="1200" dirty="0" smtClean="0">
                <a:solidFill>
                  <a:schemeClr val="tx1"/>
                </a:solidFill>
                <a:latin typeface="+mn-lt"/>
                <a:cs typeface="Arial" pitchFamily="34" charset="0"/>
              </a:rPr>
              <a:t>Presenters;</a:t>
            </a:r>
          </a:p>
          <a:p>
            <a:pPr marL="172993" indent="-172993" algn="just">
              <a:buFontTx/>
              <a:buChar char="-"/>
            </a:pPr>
            <a:r>
              <a:rPr lang="en-GB" sz="1200" dirty="0" smtClean="0">
                <a:solidFill>
                  <a:schemeClr val="tx1"/>
                </a:solidFill>
                <a:latin typeface="+mn-lt"/>
                <a:cs typeface="Arial" pitchFamily="34" charset="0"/>
              </a:rPr>
              <a:t>Colleagues (e.g. from </a:t>
            </a:r>
            <a:r>
              <a:rPr lang="en-US" sz="1200" dirty="0" smtClean="0">
                <a:solidFill>
                  <a:schemeClr val="tx1"/>
                </a:solidFill>
                <a:latin typeface="+mn-lt"/>
                <a:cs typeface="Arial" pitchFamily="34" charset="0"/>
              </a:rPr>
              <a:t>professional training department) </a:t>
            </a:r>
            <a:r>
              <a:rPr lang="cs-CZ" sz="1200" dirty="0" err="1" smtClean="0">
                <a:solidFill>
                  <a:schemeClr val="tx1"/>
                </a:solidFill>
                <a:latin typeface="+mn-lt"/>
                <a:cs typeface="Arial" pitchFamily="34" charset="0"/>
              </a:rPr>
              <a:t>who</a:t>
            </a:r>
            <a:r>
              <a:rPr lang="en-US" sz="1200" dirty="0" smtClean="0">
                <a:solidFill>
                  <a:schemeClr val="tx1"/>
                </a:solidFill>
                <a:latin typeface="+mn-lt"/>
                <a:cs typeface="Arial" pitchFamily="34" charset="0"/>
              </a:rPr>
              <a:t> prepare e-learning tools etc.;</a:t>
            </a:r>
          </a:p>
          <a:p>
            <a:pPr marL="172993" indent="-172993" algn="just">
              <a:buFontTx/>
              <a:buChar char="-"/>
            </a:pPr>
            <a:r>
              <a:rPr lang="en-US" sz="1200" dirty="0" smtClean="0">
                <a:solidFill>
                  <a:schemeClr val="tx1"/>
                </a:solidFill>
                <a:latin typeface="+mn-lt"/>
                <a:cs typeface="Arial" pitchFamily="34" charset="0"/>
              </a:rPr>
              <a:t>Auditors (incl. newly </a:t>
            </a:r>
            <a:r>
              <a:rPr lang="en-US" sz="1200" u="none" dirty="0" smtClean="0">
                <a:solidFill>
                  <a:schemeClr val="tx1"/>
                </a:solidFill>
                <a:latin typeface="+mn-lt"/>
                <a:cs typeface="Arial" pitchFamily="34" charset="0"/>
              </a:rPr>
              <a:t>recruited staff) to</a:t>
            </a:r>
            <a:r>
              <a:rPr lang="cs-CZ" sz="1200" u="none" dirty="0" smtClean="0">
                <a:solidFill>
                  <a:schemeClr val="tx1"/>
                </a:solidFill>
                <a:latin typeface="+mn-lt"/>
                <a:cs typeface="Arial" pitchFamily="34" charset="0"/>
              </a:rPr>
              <a:t> </a:t>
            </a:r>
            <a:r>
              <a:rPr lang="cs-CZ" sz="1200" u="none" dirty="0" err="1" smtClean="0">
                <a:solidFill>
                  <a:schemeClr val="tx1"/>
                </a:solidFill>
                <a:latin typeface="+mn-lt"/>
                <a:cs typeface="Arial" pitchFamily="34" charset="0"/>
              </a:rPr>
              <a:t>whom</a:t>
            </a:r>
            <a:r>
              <a:rPr lang="cs-CZ" sz="1200" u="none" dirty="0" smtClean="0">
                <a:solidFill>
                  <a:schemeClr val="tx1"/>
                </a:solidFill>
                <a:latin typeface="+mn-lt"/>
                <a:cs typeface="Arial" pitchFamily="34" charset="0"/>
              </a:rPr>
              <a:t> </a:t>
            </a:r>
            <a:r>
              <a:rPr lang="cs-CZ" sz="1200" u="none" dirty="0" err="1" smtClean="0">
                <a:solidFill>
                  <a:schemeClr val="tx1"/>
                </a:solidFill>
                <a:latin typeface="+mn-lt"/>
                <a:cs typeface="Arial" pitchFamily="34" charset="0"/>
              </a:rPr>
              <a:t>this</a:t>
            </a:r>
            <a:r>
              <a:rPr lang="cs-CZ" sz="1200" u="none" dirty="0" smtClean="0">
                <a:solidFill>
                  <a:schemeClr val="tx1"/>
                </a:solidFill>
                <a:latin typeface="+mn-lt"/>
                <a:cs typeface="Arial" pitchFamily="34" charset="0"/>
              </a:rPr>
              <a:t> </a:t>
            </a:r>
            <a:r>
              <a:rPr lang="cs-CZ" sz="1200" u="none" dirty="0" err="1" smtClean="0">
                <a:solidFill>
                  <a:schemeClr val="tx1"/>
                </a:solidFill>
                <a:latin typeface="+mn-lt"/>
                <a:cs typeface="Arial" pitchFamily="34" charset="0"/>
              </a:rPr>
              <a:t>presentation</a:t>
            </a:r>
            <a:r>
              <a:rPr lang="en-US" sz="1200" u="none" dirty="0" smtClean="0">
                <a:solidFill>
                  <a:schemeClr val="tx1"/>
                </a:solidFill>
                <a:latin typeface="+mn-lt"/>
                <a:cs typeface="Arial" pitchFamily="34" charset="0"/>
              </a:rPr>
              <a:t> enable</a:t>
            </a:r>
            <a:r>
              <a:rPr lang="cs-CZ" sz="1200" u="none" dirty="0" smtClean="0">
                <a:solidFill>
                  <a:schemeClr val="tx1"/>
                </a:solidFill>
                <a:latin typeface="+mn-lt"/>
                <a:cs typeface="Arial" pitchFamily="34" charset="0"/>
              </a:rPr>
              <a:t>s</a:t>
            </a:r>
            <a:r>
              <a:rPr lang="en-US" sz="1200" u="none" dirty="0" smtClean="0">
                <a:solidFill>
                  <a:schemeClr val="tx1"/>
                </a:solidFill>
                <a:latin typeface="+mn-lt"/>
                <a:cs typeface="Arial" pitchFamily="34" charset="0"/>
              </a:rPr>
              <a:t> better orientation in</a:t>
            </a:r>
            <a:r>
              <a:rPr lang="cs-CZ" sz="1200" u="none" dirty="0" smtClean="0">
                <a:solidFill>
                  <a:schemeClr val="tx1"/>
                </a:solidFill>
                <a:latin typeface="+mn-lt"/>
                <a:cs typeface="Arial" pitchFamily="34" charset="0"/>
              </a:rPr>
              <a:t> </a:t>
            </a:r>
            <a:r>
              <a:rPr lang="cs-CZ" sz="1200" u="none" dirty="0" err="1" smtClean="0">
                <a:solidFill>
                  <a:schemeClr val="tx1"/>
                </a:solidFill>
                <a:latin typeface="+mn-lt"/>
                <a:cs typeface="Arial" pitchFamily="34" charset="0"/>
              </a:rPr>
              <a:t>searching</a:t>
            </a:r>
            <a:r>
              <a:rPr lang="cs-CZ" sz="1200" u="none" baseline="0" dirty="0" smtClean="0">
                <a:solidFill>
                  <a:schemeClr val="tx1"/>
                </a:solidFill>
                <a:latin typeface="+mn-lt"/>
                <a:cs typeface="Arial" pitchFamily="34" charset="0"/>
              </a:rPr>
              <a:t> </a:t>
            </a:r>
            <a:r>
              <a:rPr lang="cs-CZ" sz="1200" u="none" baseline="0" dirty="0" err="1" smtClean="0">
                <a:solidFill>
                  <a:schemeClr val="tx1"/>
                </a:solidFill>
                <a:latin typeface="+mn-lt"/>
                <a:cs typeface="Arial" pitchFamily="34" charset="0"/>
              </a:rPr>
              <a:t>for</a:t>
            </a:r>
            <a:r>
              <a:rPr lang="en-US" sz="1200" u="none" dirty="0" smtClean="0">
                <a:solidFill>
                  <a:schemeClr val="tx1"/>
                </a:solidFill>
                <a:latin typeface="+mn-lt"/>
                <a:cs typeface="Arial" pitchFamily="34" charset="0"/>
              </a:rPr>
              <a:t> information which EUROSAI can offer; </a:t>
            </a:r>
          </a:p>
          <a:p>
            <a:pPr marL="172993" indent="-172993" algn="just">
              <a:buFontTx/>
              <a:buChar char="-"/>
            </a:pPr>
            <a:r>
              <a:rPr lang="en-US" sz="1200" dirty="0" smtClean="0">
                <a:solidFill>
                  <a:schemeClr val="tx1"/>
                </a:solidFill>
                <a:latin typeface="+mn-lt"/>
                <a:cs typeface="Arial" pitchFamily="34" charset="0"/>
              </a:rPr>
              <a:t>Other staff.</a:t>
            </a: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a:t>
            </a:fld>
            <a:endParaRPr lang="cs-CZ"/>
          </a:p>
        </p:txBody>
      </p:sp>
    </p:spTree>
    <p:extLst>
      <p:ext uri="{BB962C8B-B14F-4D97-AF65-F5344CB8AC3E}">
        <p14:creationId xmlns:p14="http://schemas.microsoft.com/office/powerpoint/2010/main" val="250126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i="1" dirty="0" smtClean="0">
                <a:latin typeface="+mn-lt"/>
                <a:cs typeface="Arial" pitchFamily="34" charset="0"/>
              </a:rPr>
              <a:t>Note for presenters: Please, during the presentation, mention all </a:t>
            </a:r>
            <a:r>
              <a:rPr lang="cs-CZ" sz="1200" i="1" dirty="0" smtClean="0">
                <a:latin typeface="+mn-lt"/>
                <a:cs typeface="Arial" pitchFamily="34" charset="0"/>
              </a:rPr>
              <a:t>the </a:t>
            </a:r>
            <a:r>
              <a:rPr lang="cs-CZ" sz="1200" i="1" dirty="0" err="1" smtClean="0">
                <a:latin typeface="+mn-lt"/>
                <a:cs typeface="Arial" pitchFamily="34" charset="0"/>
              </a:rPr>
              <a:t>main</a:t>
            </a:r>
            <a:r>
              <a:rPr lang="cs-CZ" sz="1200" i="1" dirty="0" smtClean="0">
                <a:latin typeface="+mn-lt"/>
                <a:cs typeface="Arial" pitchFamily="34" charset="0"/>
              </a:rPr>
              <a:t> </a:t>
            </a:r>
            <a:r>
              <a:rPr lang="cs-CZ" sz="1200" i="1" dirty="0" err="1" smtClean="0">
                <a:latin typeface="+mn-lt"/>
                <a:cs typeface="Arial" pitchFamily="34" charset="0"/>
              </a:rPr>
              <a:t>tabs</a:t>
            </a:r>
            <a:r>
              <a:rPr lang="cs-CZ" sz="1200" i="1" dirty="0" smtClean="0">
                <a:latin typeface="+mn-lt"/>
                <a:cs typeface="Arial" pitchFamily="34" charset="0"/>
              </a:rPr>
              <a:t>. </a:t>
            </a:r>
            <a:r>
              <a:rPr lang="en-GB" sz="1200" i="1" dirty="0" smtClean="0">
                <a:latin typeface="+mn-lt"/>
                <a:cs typeface="Arial" pitchFamily="34" charset="0"/>
              </a:rPr>
              <a:t>It is also possible (if the internet connection is available) to show it directly on the EUROSAI website (www.eurosai.org)</a:t>
            </a:r>
          </a:p>
          <a:p>
            <a:endParaRPr lang="en-GB" sz="1200" i="1" dirty="0" smtClean="0">
              <a:latin typeface="+mn-lt"/>
              <a:cs typeface="Arial" pitchFamily="34" charset="0"/>
            </a:endParaRPr>
          </a:p>
          <a:p>
            <a:pPr defTabSz="922630">
              <a:defRPr/>
            </a:pPr>
            <a:r>
              <a:rPr lang="en-GB" sz="1200" dirty="0" smtClean="0">
                <a:latin typeface="+mn-lt"/>
                <a:cs typeface="Arial" pitchFamily="34" charset="0"/>
              </a:rPr>
              <a:t>For</a:t>
            </a:r>
            <a:r>
              <a:rPr lang="cs-CZ" sz="1200" dirty="0" smtClean="0">
                <a:latin typeface="+mn-lt"/>
                <a:cs typeface="Arial" pitchFamily="34" charset="0"/>
              </a:rPr>
              <a:t> a</a:t>
            </a:r>
            <a:r>
              <a:rPr lang="en-GB" sz="1200" dirty="0" smtClean="0">
                <a:latin typeface="+mn-lt"/>
                <a:cs typeface="Arial" pitchFamily="34" charset="0"/>
              </a:rPr>
              <a:t> better orientation, the main information sources are shown in this slide. A basic description of the content of each part is included in the following slides. </a:t>
            </a:r>
          </a:p>
          <a:p>
            <a:endParaRPr lang="cs-CZ" sz="1200" i="1" dirty="0" smtClean="0">
              <a:latin typeface="+mn-lt"/>
              <a:cs typeface="Arial" pitchFamily="34" charset="0"/>
            </a:endParaRPr>
          </a:p>
          <a:p>
            <a:r>
              <a:rPr lang="en-GB" sz="1200" i="1" dirty="0" smtClean="0">
                <a:latin typeface="+mn-lt"/>
                <a:cs typeface="Arial" pitchFamily="34" charset="0"/>
              </a:rPr>
              <a:t>Note for presenters: The following </a:t>
            </a:r>
            <a:r>
              <a:rPr lang="cs-CZ" sz="1200" i="1" dirty="0" err="1" smtClean="0">
                <a:latin typeface="+mn-lt"/>
                <a:cs typeface="Arial" pitchFamily="34" charset="0"/>
              </a:rPr>
              <a:t>five</a:t>
            </a:r>
            <a:r>
              <a:rPr lang="en-GB" sz="1200" i="1" dirty="0" smtClean="0">
                <a:latin typeface="+mn-lt"/>
                <a:cs typeface="Arial" pitchFamily="34" charset="0"/>
              </a:rPr>
              <a:t> slides contain short overviews about basic information sources. Please note and point out that this list does not include all the parts of EUROSAI website! Only the selected ones. Point it out to listeners and recommend them to have a look at the EUROSAI website (www.eurosai.org.)</a:t>
            </a:r>
          </a:p>
          <a:p>
            <a:endParaRPr lang="en-GB" sz="1200" dirty="0" smtClean="0">
              <a:latin typeface="+mn-lt"/>
              <a:cs typeface="Arial" pitchFamily="34" charset="0"/>
            </a:endParaRPr>
          </a:p>
          <a:p>
            <a:pPr defTabSz="922630">
              <a:defRPr/>
            </a:pPr>
            <a:r>
              <a:rPr lang="en-GB" sz="1200" b="1" i="1" dirty="0" smtClean="0">
                <a:latin typeface="+mn-lt"/>
                <a:cs typeface="Arial" pitchFamily="34" charset="0"/>
              </a:rPr>
              <a:t>About us </a:t>
            </a:r>
            <a:r>
              <a:rPr lang="en-GB" sz="1200" dirty="0" smtClean="0">
                <a:latin typeface="+mn-lt"/>
                <a:cs typeface="Arial" pitchFamily="34" charset="0"/>
              </a:rPr>
              <a:t>- Basic information about EUROSAI – Status, Presidency, Secretary General, Congresses, Governing Board, Secretariat, Members and International Cooperation.</a:t>
            </a:r>
          </a:p>
          <a:p>
            <a:pPr defTabSz="922630">
              <a:defRPr/>
            </a:pPr>
            <a:endParaRPr lang="en-GB" sz="1200" dirty="0" smtClean="0">
              <a:latin typeface="+mn-lt"/>
              <a:cs typeface="Arial" pitchFamily="34" charset="0"/>
            </a:endParaRPr>
          </a:p>
          <a:p>
            <a:r>
              <a:rPr lang="en-GB" sz="1200" b="1" i="1" dirty="0" smtClean="0">
                <a:latin typeface="+mn-lt"/>
                <a:cs typeface="Arial" pitchFamily="34" charset="0"/>
              </a:rPr>
              <a:t>EUROSAI Magazine </a:t>
            </a:r>
            <a:r>
              <a:rPr lang="en-GB" sz="1200" dirty="0" smtClean="0">
                <a:latin typeface="+mn-lt"/>
                <a:cs typeface="Arial" pitchFamily="34" charset="0"/>
              </a:rPr>
              <a:t>- The European Organisation of Supreme Audit Institutions publishes an annual EUROSAI magazine containing contributions </a:t>
            </a:r>
            <a:r>
              <a:rPr lang="cs-CZ" sz="1200" dirty="0" smtClean="0">
                <a:latin typeface="+mn-lt"/>
                <a:cs typeface="Arial" pitchFamily="34" charset="0"/>
              </a:rPr>
              <a:t>of</a:t>
            </a:r>
            <a:r>
              <a:rPr lang="en-GB" sz="1200" dirty="0" smtClean="0">
                <a:latin typeface="+mn-lt"/>
                <a:cs typeface="Arial" pitchFamily="34" charset="0"/>
              </a:rPr>
              <a:t> members of EUROSAI on their experiences and their ideas concerning the auditing of public resources and expenditure. It also reports on the most important activities by EUROSAI or its members and it devotes monographic articles to describe the authorities and functions of some specific Supreme Audit Institutions in particular. EUROSAI magazine is only printed in English, however </a:t>
            </a:r>
            <a:r>
              <a:rPr lang="cs-CZ" sz="1200" dirty="0" err="1" smtClean="0">
                <a:latin typeface="+mn-lt"/>
                <a:cs typeface="Arial" pitchFamily="34" charset="0"/>
              </a:rPr>
              <a:t>it</a:t>
            </a:r>
            <a:r>
              <a:rPr lang="en-GB" sz="1200" dirty="0" smtClean="0">
                <a:latin typeface="+mn-lt"/>
                <a:cs typeface="Arial" pitchFamily="34" charset="0"/>
              </a:rPr>
              <a:t> is available in an electronic format in the five official languages of EUROSAI.</a:t>
            </a:r>
          </a:p>
          <a:p>
            <a:endParaRPr lang="en-GB" sz="1200" dirty="0" smtClean="0">
              <a:latin typeface="+mn-lt"/>
              <a:cs typeface="Arial" pitchFamily="34" charset="0"/>
            </a:endParaRPr>
          </a:p>
          <a:p>
            <a:pPr defTabSz="922630">
              <a:defRPr/>
            </a:pPr>
            <a:r>
              <a:rPr lang="en-GB" sz="1200" b="1" i="1" dirty="0" smtClean="0">
                <a:latin typeface="+mn-lt"/>
                <a:cs typeface="Arial" pitchFamily="34" charset="0"/>
              </a:rPr>
              <a:t>News </a:t>
            </a:r>
            <a:r>
              <a:rPr lang="en-GB" sz="1200" dirty="0" smtClean="0">
                <a:latin typeface="+mn-lt"/>
                <a:cs typeface="Arial" pitchFamily="34" charset="0"/>
              </a:rPr>
              <a:t>– </a:t>
            </a:r>
            <a:r>
              <a:rPr lang="en-GB" sz="1200" noProof="0" dirty="0" smtClean="0">
                <a:latin typeface="+mn-lt"/>
                <a:cs typeface="Arial" pitchFamily="34" charset="0"/>
              </a:rPr>
              <a:t>This section includes </a:t>
            </a:r>
            <a:r>
              <a:rPr lang="en-GB" sz="1200" u="none" noProof="0" dirty="0" smtClean="0">
                <a:latin typeface="+mn-lt"/>
                <a:cs typeface="Arial" pitchFamily="34" charset="0"/>
              </a:rPr>
              <a:t>e.g. </a:t>
            </a:r>
            <a:r>
              <a:rPr lang="cs-CZ" sz="1200" u="none" noProof="0" dirty="0" smtClean="0">
                <a:latin typeface="+mn-lt"/>
                <a:cs typeface="Arial" pitchFamily="34" charset="0"/>
              </a:rPr>
              <a:t>up-to-</a:t>
            </a:r>
            <a:r>
              <a:rPr lang="cs-CZ" sz="1200" u="none" noProof="0" dirty="0" err="1" smtClean="0">
                <a:latin typeface="+mn-lt"/>
                <a:cs typeface="Arial" pitchFamily="34" charset="0"/>
              </a:rPr>
              <a:t>date</a:t>
            </a:r>
            <a:r>
              <a:rPr lang="en-GB" sz="1200" u="none" noProof="0" dirty="0" smtClean="0">
                <a:latin typeface="+mn-lt"/>
                <a:cs typeface="Arial" pitchFamily="34" charset="0"/>
              </a:rPr>
              <a:t> information </a:t>
            </a:r>
            <a:r>
              <a:rPr lang="en-GB" sz="1200" noProof="0" dirty="0" smtClean="0">
                <a:latin typeface="+mn-lt"/>
                <a:cs typeface="Arial" pitchFamily="34" charset="0"/>
              </a:rPr>
              <a:t>about various events</a:t>
            </a:r>
            <a:r>
              <a:rPr lang="en-GB" sz="1200" u="none" noProof="0" dirty="0" smtClean="0">
                <a:latin typeface="+mn-lt"/>
                <a:cs typeface="Arial" pitchFamily="34" charset="0"/>
              </a:rPr>
              <a:t>, documents, reports organised or published by EUROSAI or its Working Groups or Task Force – for example meetings, workshops, various training activities, reports from sessions, video tutorial</a:t>
            </a:r>
            <a:r>
              <a:rPr lang="cs-CZ" sz="1200" u="none" noProof="0" dirty="0" smtClean="0">
                <a:latin typeface="+mn-lt"/>
                <a:cs typeface="Arial" pitchFamily="34" charset="0"/>
              </a:rPr>
              <a:t>s, </a:t>
            </a:r>
            <a:r>
              <a:rPr lang="en-GB" sz="1200" u="none" noProof="0" dirty="0" smtClean="0">
                <a:latin typeface="+mn-lt"/>
                <a:cs typeface="Arial" pitchFamily="34" charset="0"/>
              </a:rPr>
              <a:t>etc. </a:t>
            </a: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10</a:t>
            </a:fld>
            <a:endParaRPr lang="cs-CZ"/>
          </a:p>
        </p:txBody>
      </p:sp>
    </p:spTree>
    <p:extLst>
      <p:ext uri="{BB962C8B-B14F-4D97-AF65-F5344CB8AC3E}">
        <p14:creationId xmlns:p14="http://schemas.microsoft.com/office/powerpoint/2010/main" val="224294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i="0" dirty="0" err="1" smtClean="0">
                <a:latin typeface="+mn-lt"/>
                <a:cs typeface="Arial" pitchFamily="34" charset="0"/>
              </a:rPr>
              <a:t>Another</a:t>
            </a:r>
            <a:r>
              <a:rPr lang="cs-CZ" sz="1200" i="0" dirty="0" smtClean="0">
                <a:latin typeface="+mn-lt"/>
                <a:cs typeface="Arial" pitchFamily="34" charset="0"/>
              </a:rPr>
              <a:t> </a:t>
            </a:r>
            <a:r>
              <a:rPr lang="cs-CZ" sz="1200" i="0" dirty="0" err="1" smtClean="0">
                <a:latin typeface="+mn-lt"/>
                <a:cs typeface="Arial" pitchFamily="34" charset="0"/>
              </a:rPr>
              <a:t>important</a:t>
            </a:r>
            <a:r>
              <a:rPr lang="cs-CZ" sz="1200" i="0" baseline="0" dirty="0" smtClean="0">
                <a:latin typeface="+mn-lt"/>
                <a:cs typeface="Arial" pitchFamily="34" charset="0"/>
              </a:rPr>
              <a:t> </a:t>
            </a:r>
            <a:r>
              <a:rPr lang="cs-CZ" sz="1200" i="0" baseline="0" dirty="0" err="1" smtClean="0">
                <a:latin typeface="+mn-lt"/>
                <a:cs typeface="Arial" pitchFamily="34" charset="0"/>
              </a:rPr>
              <a:t>tab</a:t>
            </a:r>
            <a:r>
              <a:rPr lang="cs-CZ" sz="1200" i="0" baseline="0" dirty="0" smtClean="0">
                <a:latin typeface="+mn-lt"/>
                <a:cs typeface="Arial" pitchFamily="34" charset="0"/>
              </a:rPr>
              <a:t> </a:t>
            </a:r>
            <a:r>
              <a:rPr lang="cs-CZ" sz="1200" i="0" baseline="0" dirty="0" err="1" smtClean="0">
                <a:latin typeface="+mn-lt"/>
                <a:cs typeface="Arial" pitchFamily="34" charset="0"/>
              </a:rPr>
              <a:t>that</a:t>
            </a:r>
            <a:r>
              <a:rPr lang="cs-CZ" sz="1200" i="0" baseline="0" dirty="0" smtClean="0">
                <a:latin typeface="+mn-lt"/>
                <a:cs typeface="Arial" pitchFamily="34" charset="0"/>
              </a:rPr>
              <a:t> </a:t>
            </a:r>
            <a:r>
              <a:rPr lang="cs-CZ" sz="1200" i="0" baseline="0" dirty="0" err="1" smtClean="0">
                <a:latin typeface="+mn-lt"/>
                <a:cs typeface="Arial" pitchFamily="34" charset="0"/>
              </a:rPr>
              <a:t>we</a:t>
            </a:r>
            <a:r>
              <a:rPr lang="cs-CZ" sz="1200" i="0" baseline="0" dirty="0" smtClean="0">
                <a:latin typeface="+mn-lt"/>
                <a:cs typeface="Arial" pitchFamily="34" charset="0"/>
              </a:rPr>
              <a:t> </a:t>
            </a:r>
            <a:r>
              <a:rPr lang="cs-CZ" sz="1200" i="0" baseline="0" dirty="0" err="1" smtClean="0">
                <a:latin typeface="+mn-lt"/>
                <a:cs typeface="Arial" pitchFamily="34" charset="0"/>
              </a:rPr>
              <a:t>would</a:t>
            </a:r>
            <a:r>
              <a:rPr lang="cs-CZ" sz="1200" i="0" baseline="0" dirty="0" smtClean="0">
                <a:latin typeface="+mn-lt"/>
                <a:cs typeface="Arial" pitchFamily="34" charset="0"/>
              </a:rPr>
              <a:t> </a:t>
            </a:r>
            <a:r>
              <a:rPr lang="cs-CZ" sz="1200" i="0" baseline="0" dirty="0" err="1" smtClean="0">
                <a:latin typeface="+mn-lt"/>
                <a:cs typeface="Arial" pitchFamily="34" charset="0"/>
              </a:rPr>
              <a:t>like</a:t>
            </a:r>
            <a:r>
              <a:rPr lang="cs-CZ" sz="1200" i="0" baseline="0" dirty="0" smtClean="0">
                <a:latin typeface="+mn-lt"/>
                <a:cs typeface="Arial" pitchFamily="34" charset="0"/>
              </a:rPr>
              <a:t> to </a:t>
            </a:r>
            <a:r>
              <a:rPr lang="cs-CZ" sz="1200" i="0" baseline="0" dirty="0" err="1" smtClean="0">
                <a:latin typeface="+mn-lt"/>
                <a:cs typeface="Arial" pitchFamily="34" charset="0"/>
              </a:rPr>
              <a:t>highlight</a:t>
            </a:r>
            <a:r>
              <a:rPr lang="cs-CZ" sz="1200" i="0" baseline="0" dirty="0" smtClean="0">
                <a:latin typeface="+mn-lt"/>
                <a:cs typeface="Arial" pitchFamily="34" charset="0"/>
              </a:rPr>
              <a:t> </a:t>
            </a:r>
            <a:r>
              <a:rPr lang="cs-CZ" sz="1200" i="0" baseline="0" dirty="0" err="1" smtClean="0">
                <a:latin typeface="+mn-lt"/>
                <a:cs typeface="Arial" pitchFamily="34" charset="0"/>
              </a:rPr>
              <a:t>is</a:t>
            </a:r>
            <a:r>
              <a:rPr lang="cs-CZ" sz="1200" i="0" baseline="0" dirty="0" smtClean="0">
                <a:latin typeface="+mn-lt"/>
                <a:cs typeface="Arial" pitchFamily="34" charset="0"/>
              </a:rPr>
              <a:t> the </a:t>
            </a:r>
            <a:r>
              <a:rPr lang="cs-CZ" sz="1200" i="0" baseline="0" dirty="0" err="1" smtClean="0">
                <a:latin typeface="+mn-lt"/>
                <a:cs typeface="Arial" pitchFamily="34" charset="0"/>
              </a:rPr>
              <a:t>tab</a:t>
            </a:r>
            <a:r>
              <a:rPr lang="cs-CZ" sz="1200" i="0" baseline="0" dirty="0" smtClean="0">
                <a:latin typeface="+mn-lt"/>
                <a:cs typeface="Arial" pitchFamily="34" charset="0"/>
              </a:rPr>
              <a:t> </a:t>
            </a:r>
            <a:r>
              <a:rPr lang="cs-CZ" sz="1200" i="0" baseline="0" dirty="0" err="1" smtClean="0">
                <a:latin typeface="+mn-lt"/>
                <a:cs typeface="Arial" pitchFamily="34" charset="0"/>
              </a:rPr>
              <a:t>concerning</a:t>
            </a:r>
            <a:r>
              <a:rPr lang="cs-CZ" sz="1200" i="0" baseline="0" dirty="0" smtClean="0">
                <a:latin typeface="+mn-lt"/>
                <a:cs typeface="Arial" pitchFamily="34" charset="0"/>
              </a:rPr>
              <a:t> Working </a:t>
            </a:r>
            <a:r>
              <a:rPr lang="cs-CZ" sz="1200" i="0" baseline="0" dirty="0" err="1" smtClean="0">
                <a:latin typeface="+mn-lt"/>
                <a:cs typeface="Arial" pitchFamily="34" charset="0"/>
              </a:rPr>
              <a:t>Groups</a:t>
            </a:r>
            <a:r>
              <a:rPr lang="cs-CZ" sz="1200" i="0" baseline="0" dirty="0" smtClean="0">
                <a:latin typeface="+mn-lt"/>
                <a:cs typeface="Arial" pitchFamily="34" charset="0"/>
              </a:rPr>
              <a:t>. </a:t>
            </a:r>
            <a:endParaRPr lang="en-GB" sz="1200" i="0" dirty="0" smtClean="0">
              <a:latin typeface="+mn-lt"/>
              <a:cs typeface="Arial" pitchFamily="34" charset="0"/>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11</a:t>
            </a:fld>
            <a:endParaRPr lang="cs-CZ"/>
          </a:p>
        </p:txBody>
      </p:sp>
    </p:spTree>
    <p:extLst>
      <p:ext uri="{BB962C8B-B14F-4D97-AF65-F5344CB8AC3E}">
        <p14:creationId xmlns:p14="http://schemas.microsoft.com/office/powerpoint/2010/main" val="153293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1" i="1" noProof="0" dirty="0" smtClean="0">
                <a:latin typeface="+mn-lt"/>
              </a:rPr>
              <a:t>Working</a:t>
            </a:r>
            <a:r>
              <a:rPr lang="en-GB" sz="1200" b="1" i="1" baseline="0" noProof="0" dirty="0" smtClean="0">
                <a:latin typeface="+mn-lt"/>
              </a:rPr>
              <a:t> Groups and Task Force</a:t>
            </a:r>
            <a:endParaRPr lang="en-GB" sz="1200" baseline="0" noProof="0" dirty="0" smtClean="0">
              <a:latin typeface="+mn-lt"/>
            </a:endParaRPr>
          </a:p>
          <a:p>
            <a:endParaRPr lang="en-GB" sz="1200" baseline="0" noProof="0" dirty="0" smtClean="0">
              <a:latin typeface="+mn-lt"/>
            </a:endParaRPr>
          </a:p>
          <a:p>
            <a:r>
              <a:rPr lang="en-GB" sz="1200" dirty="0" smtClean="0">
                <a:latin typeface="+mn-lt"/>
                <a:cs typeface="Arial" pitchFamily="34" charset="0"/>
              </a:rPr>
              <a:t>In compliance with article 9.5 of the </a:t>
            </a:r>
            <a:r>
              <a:rPr lang="en-GB" sz="1200" dirty="0" smtClean="0">
                <a:latin typeface="+mn-lt"/>
                <a:cs typeface="Arial" pitchFamily="34" charset="0"/>
                <a:hlinkClick r:id="rId3" action="ppaction://hlinkfile"/>
              </a:rPr>
              <a:t>EUROSAI Statutes</a:t>
            </a:r>
            <a:r>
              <a:rPr lang="en-GB" sz="1200" dirty="0" smtClean="0">
                <a:latin typeface="+mn-lt"/>
                <a:cs typeface="Arial" pitchFamily="34" charset="0"/>
              </a:rPr>
              <a:t> and 13 of the </a:t>
            </a:r>
            <a:r>
              <a:rPr lang="en-GB" sz="1200" dirty="0" smtClean="0">
                <a:latin typeface="+mn-lt"/>
                <a:cs typeface="Arial" pitchFamily="34" charset="0"/>
                <a:hlinkClick r:id="rId4" action="ppaction://hlinkfile"/>
              </a:rPr>
              <a:t>Standard Procedures</a:t>
            </a:r>
            <a:r>
              <a:rPr lang="en-GB" sz="1200" dirty="0" smtClean="0">
                <a:latin typeface="+mn-lt"/>
                <a:cs typeface="Arial" pitchFamily="34" charset="0"/>
              </a:rPr>
              <a:t>, the EUROSAI Congress is authorised to create technical commissions and study groups and determine their functions.</a:t>
            </a:r>
          </a:p>
          <a:p>
            <a:endParaRPr lang="en-GB" sz="1200" dirty="0" smtClean="0">
              <a:latin typeface="+mn-lt"/>
              <a:cs typeface="Arial" pitchFamily="34" charset="0"/>
            </a:endParaRPr>
          </a:p>
          <a:p>
            <a:r>
              <a:rPr lang="en-GB" sz="1200" u="none" dirty="0" smtClean="0">
                <a:latin typeface="+mn-lt"/>
                <a:cs typeface="Arial" pitchFamily="34" charset="0"/>
              </a:rPr>
              <a:t>These bodies </a:t>
            </a:r>
            <a:r>
              <a:rPr lang="cs-CZ" sz="1200" u="none" dirty="0" err="1" smtClean="0">
                <a:latin typeface="+mn-lt"/>
                <a:cs typeface="Arial" pitchFamily="34" charset="0"/>
              </a:rPr>
              <a:t>were</a:t>
            </a:r>
            <a:r>
              <a:rPr lang="cs-CZ" sz="1200" u="none" dirty="0" smtClean="0">
                <a:latin typeface="+mn-lt"/>
                <a:cs typeface="Arial" pitchFamily="34" charset="0"/>
              </a:rPr>
              <a:t> </a:t>
            </a:r>
            <a:r>
              <a:rPr lang="cs-CZ" sz="1200" u="none" dirty="0" err="1" smtClean="0">
                <a:latin typeface="+mn-lt"/>
                <a:cs typeface="Arial" pitchFamily="34" charset="0"/>
              </a:rPr>
              <a:t>established</a:t>
            </a:r>
            <a:r>
              <a:rPr lang="cs-CZ" sz="1200" u="none" dirty="0" smtClean="0">
                <a:latin typeface="+mn-lt"/>
                <a:cs typeface="Arial" pitchFamily="34" charset="0"/>
              </a:rPr>
              <a:t> to support </a:t>
            </a:r>
            <a:r>
              <a:rPr lang="en-GB" sz="1200" u="none" dirty="0" smtClean="0">
                <a:latin typeface="+mn-lt"/>
                <a:cs typeface="Arial" pitchFamily="34" charset="0"/>
              </a:rPr>
              <a:t>the Congress at a technical level, in concrete projects and initiatives</a:t>
            </a:r>
            <a:r>
              <a:rPr lang="cs-CZ" sz="1200" u="none" dirty="0" smtClean="0">
                <a:latin typeface="+mn-lt"/>
                <a:cs typeface="Arial" pitchFamily="34" charset="0"/>
              </a:rPr>
              <a:t>. </a:t>
            </a:r>
            <a:r>
              <a:rPr lang="cs-CZ" sz="1200" u="none" dirty="0" err="1" smtClean="0">
                <a:latin typeface="+mn-lt"/>
                <a:cs typeface="Arial" pitchFamily="34" charset="0"/>
              </a:rPr>
              <a:t>They</a:t>
            </a:r>
            <a:r>
              <a:rPr lang="cs-CZ" sz="1200" u="none" dirty="0" smtClean="0">
                <a:latin typeface="+mn-lt"/>
                <a:cs typeface="Arial" pitchFamily="34" charset="0"/>
              </a:rPr>
              <a:t> are </a:t>
            </a:r>
            <a:r>
              <a:rPr lang="en-GB" sz="1200" u="none" dirty="0" smtClean="0">
                <a:latin typeface="+mn-lt"/>
                <a:cs typeface="Arial" pitchFamily="34" charset="0"/>
              </a:rPr>
              <a:t>entrusted with specific mandates. These bodies can be created </a:t>
            </a:r>
            <a:r>
              <a:rPr lang="cs-CZ" sz="1200" u="none" dirty="0" smtClean="0">
                <a:latin typeface="+mn-lt"/>
                <a:cs typeface="Arial" pitchFamily="34" charset="0"/>
              </a:rPr>
              <a:t>on</a:t>
            </a:r>
            <a:r>
              <a:rPr lang="en-GB" sz="1200" u="none" dirty="0" smtClean="0">
                <a:latin typeface="+mn-lt"/>
                <a:cs typeface="Arial" pitchFamily="34" charset="0"/>
              </a:rPr>
              <a:t> a permanent basis or for a limited duration for developing ad hoc tasks. The </a:t>
            </a:r>
            <a:r>
              <a:rPr lang="cs-CZ" sz="1200" u="none" dirty="0" smtClean="0">
                <a:latin typeface="+mn-lt"/>
                <a:cs typeface="Arial" pitchFamily="34" charset="0"/>
              </a:rPr>
              <a:t>establishment</a:t>
            </a:r>
            <a:r>
              <a:rPr lang="en-GB" sz="1200" u="none" dirty="0" smtClean="0">
                <a:latin typeface="+mn-lt"/>
                <a:cs typeface="Arial" pitchFamily="34" charset="0"/>
              </a:rPr>
              <a:t>, provision with new mandates and dissolution of these bodies are the responsibility of </a:t>
            </a:r>
            <a:r>
              <a:rPr lang="en-GB" sz="1200" dirty="0" smtClean="0">
                <a:latin typeface="+mn-lt"/>
                <a:cs typeface="Arial" pitchFamily="34" charset="0"/>
              </a:rPr>
              <a:t>the Congress.</a:t>
            </a:r>
          </a:p>
          <a:p>
            <a:endParaRPr lang="en-GB" sz="1200" dirty="0" smtClean="0">
              <a:latin typeface="+mn-lt"/>
              <a:cs typeface="Arial" pitchFamily="34" charset="0"/>
            </a:endParaRPr>
          </a:p>
          <a:p>
            <a:r>
              <a:rPr lang="cs-CZ" sz="1200" dirty="0" smtClean="0">
                <a:latin typeface="+mn-lt"/>
                <a:cs typeface="Arial" pitchFamily="34" charset="0"/>
              </a:rPr>
              <a:t>T</a:t>
            </a:r>
            <a:r>
              <a:rPr lang="en-GB" sz="1200" dirty="0" smtClean="0">
                <a:latin typeface="+mn-lt"/>
                <a:cs typeface="Arial" pitchFamily="34" charset="0"/>
              </a:rPr>
              <a:t>he EUROSAI Governing Board </a:t>
            </a:r>
            <a:r>
              <a:rPr lang="en-GB" sz="1200" u="none" dirty="0" smtClean="0">
                <a:latin typeface="+mn-lt"/>
                <a:cs typeface="Arial" pitchFamily="34" charset="0"/>
              </a:rPr>
              <a:t>can</a:t>
            </a:r>
            <a:r>
              <a:rPr lang="cs-CZ" sz="1200" u="none" dirty="0" smtClean="0">
                <a:latin typeface="+mn-lt"/>
                <a:cs typeface="Arial" pitchFamily="34" charset="0"/>
              </a:rPr>
              <a:t> </a:t>
            </a:r>
            <a:r>
              <a:rPr lang="cs-CZ" sz="1200" u="none" dirty="0" err="1" smtClean="0">
                <a:latin typeface="+mn-lt"/>
                <a:cs typeface="Arial" pitchFamily="34" charset="0"/>
              </a:rPr>
              <a:t>also</a:t>
            </a:r>
            <a:r>
              <a:rPr lang="en-GB" sz="1200" u="none" dirty="0" smtClean="0">
                <a:latin typeface="+mn-lt"/>
                <a:cs typeface="Arial" pitchFamily="34" charset="0"/>
              </a:rPr>
              <a:t> </a:t>
            </a:r>
            <a:r>
              <a:rPr lang="cs-CZ" sz="1200" u="none" dirty="0" err="1" smtClean="0">
                <a:latin typeface="+mn-lt"/>
                <a:cs typeface="Arial" pitchFamily="34" charset="0"/>
              </a:rPr>
              <a:t>establish</a:t>
            </a:r>
            <a:r>
              <a:rPr lang="cs-CZ" sz="1200" u="none" dirty="0" smtClean="0">
                <a:latin typeface="+mn-lt"/>
                <a:cs typeface="Arial" pitchFamily="34" charset="0"/>
              </a:rPr>
              <a:t> </a:t>
            </a:r>
            <a:r>
              <a:rPr lang="en-GB" sz="1200" dirty="0" smtClean="0">
                <a:latin typeface="+mn-lt"/>
                <a:cs typeface="Arial" pitchFamily="34" charset="0"/>
              </a:rPr>
              <a:t>project/study groups, task forces and committees </a:t>
            </a:r>
            <a:r>
              <a:rPr lang="cs-CZ" sz="1200" dirty="0" smtClean="0">
                <a:latin typeface="+mn-lt"/>
                <a:cs typeface="Arial" pitchFamily="34" charset="0"/>
              </a:rPr>
              <a:t>to support </a:t>
            </a:r>
            <a:r>
              <a:rPr lang="en-GB" sz="1200" dirty="0" smtClean="0">
                <a:latin typeface="+mn-lt"/>
                <a:cs typeface="Arial" pitchFamily="34" charset="0"/>
              </a:rPr>
              <a:t>the implementation of </a:t>
            </a:r>
            <a:r>
              <a:rPr lang="en-GB" sz="1200" u="none" dirty="0" smtClean="0">
                <a:latin typeface="+mn-lt"/>
                <a:cs typeface="Arial" pitchFamily="34" charset="0"/>
              </a:rPr>
              <a:t>actions </a:t>
            </a:r>
            <a:r>
              <a:rPr lang="cs-CZ" sz="1200" u="none" dirty="0" err="1" smtClean="0">
                <a:latin typeface="+mn-lt"/>
                <a:cs typeface="Arial" pitchFamily="34" charset="0"/>
              </a:rPr>
              <a:t>that</a:t>
            </a:r>
            <a:r>
              <a:rPr lang="cs-CZ" sz="1200" u="none" dirty="0" smtClean="0">
                <a:latin typeface="+mn-lt"/>
                <a:cs typeface="Arial" pitchFamily="34" charset="0"/>
              </a:rPr>
              <a:t> </a:t>
            </a:r>
            <a:r>
              <a:rPr lang="cs-CZ" sz="1200" u="none" dirty="0" err="1" smtClean="0">
                <a:latin typeface="+mn-lt"/>
                <a:cs typeface="Arial" pitchFamily="34" charset="0"/>
              </a:rPr>
              <a:t>come</a:t>
            </a:r>
            <a:r>
              <a:rPr lang="cs-CZ" sz="1200" u="none" dirty="0" smtClean="0">
                <a:latin typeface="+mn-lt"/>
                <a:cs typeface="Arial" pitchFamily="34" charset="0"/>
              </a:rPr>
              <a:t> </a:t>
            </a:r>
            <a:r>
              <a:rPr lang="cs-CZ" sz="1200" u="none" dirty="0" err="1" smtClean="0">
                <a:latin typeface="+mn-lt"/>
                <a:cs typeface="Arial" pitchFamily="34" charset="0"/>
              </a:rPr>
              <a:t>under</a:t>
            </a:r>
            <a:r>
              <a:rPr lang="cs-CZ" sz="1200" u="none" dirty="0" smtClean="0">
                <a:latin typeface="+mn-lt"/>
                <a:cs typeface="Arial" pitchFamily="34" charset="0"/>
              </a:rPr>
              <a:t> </a:t>
            </a:r>
            <a:r>
              <a:rPr lang="cs-CZ" sz="1200" u="none" dirty="0" err="1" smtClean="0">
                <a:latin typeface="+mn-lt"/>
                <a:cs typeface="Arial" pitchFamily="34" charset="0"/>
              </a:rPr>
              <a:t>its</a:t>
            </a:r>
            <a:r>
              <a:rPr lang="cs-CZ" sz="1200" u="none" baseline="0" dirty="0" smtClean="0">
                <a:latin typeface="+mn-lt"/>
                <a:cs typeface="Arial" pitchFamily="34" charset="0"/>
              </a:rPr>
              <a:t> </a:t>
            </a:r>
            <a:r>
              <a:rPr lang="en-GB" sz="1200" u="none" dirty="0" smtClean="0">
                <a:latin typeface="+mn-lt"/>
                <a:cs typeface="Arial" pitchFamily="34" charset="0"/>
              </a:rPr>
              <a:t>competence or </a:t>
            </a:r>
            <a:r>
              <a:rPr lang="cs-CZ" sz="1200" u="none" dirty="0" smtClean="0">
                <a:latin typeface="+mn-lt"/>
                <a:cs typeface="Arial" pitchFamily="34" charset="0"/>
              </a:rPr>
              <a:t>are </a:t>
            </a:r>
            <a:r>
              <a:rPr lang="en-GB" sz="1200" dirty="0" smtClean="0">
                <a:latin typeface="+mn-lt"/>
                <a:cs typeface="Arial" pitchFamily="34" charset="0"/>
              </a:rPr>
              <a:t>mandated by the Congress. The Working Groups, Task Force</a:t>
            </a:r>
            <a:r>
              <a:rPr lang="cs-CZ" sz="1200" dirty="0" smtClean="0">
                <a:latin typeface="+mn-lt"/>
                <a:cs typeface="Arial" pitchFamily="34" charset="0"/>
              </a:rPr>
              <a:t>s</a:t>
            </a:r>
            <a:r>
              <a:rPr lang="en-GB" sz="1200" dirty="0" smtClean="0">
                <a:latin typeface="+mn-lt"/>
                <a:cs typeface="Arial" pitchFamily="34" charset="0"/>
              </a:rPr>
              <a:t> and Committee</a:t>
            </a:r>
            <a:r>
              <a:rPr lang="cs-CZ" sz="1200" dirty="0" smtClean="0">
                <a:latin typeface="+mn-lt"/>
                <a:cs typeface="Arial" pitchFamily="34" charset="0"/>
              </a:rPr>
              <a:t>s</a:t>
            </a:r>
            <a:r>
              <a:rPr lang="en-GB" sz="1200" dirty="0" smtClean="0">
                <a:latin typeface="+mn-lt"/>
                <a:cs typeface="Arial" pitchFamily="34" charset="0"/>
              </a:rPr>
              <a:t> consist of EUROSAI members and report their work to the EUROSAI </a:t>
            </a:r>
            <a:r>
              <a:rPr lang="en-GB" sz="1200" dirty="0" smtClean="0">
                <a:latin typeface="+mn-lt"/>
                <a:cs typeface="Arial" pitchFamily="34" charset="0"/>
                <a:hlinkClick r:id="rId5" action="ppaction://hlinkfile"/>
              </a:rPr>
              <a:t>Governing Board</a:t>
            </a:r>
            <a:r>
              <a:rPr lang="en-GB" sz="1200" dirty="0" smtClean="0">
                <a:latin typeface="+mn-lt"/>
                <a:cs typeface="Arial" pitchFamily="34" charset="0"/>
              </a:rPr>
              <a:t>.</a:t>
            </a:r>
          </a:p>
          <a:p>
            <a:endParaRPr lang="en-GB" sz="1200" dirty="0" smtClean="0">
              <a:latin typeface="+mn-lt"/>
              <a:cs typeface="Arial" pitchFamily="34" charset="0"/>
            </a:endParaRPr>
          </a:p>
          <a:p>
            <a:r>
              <a:rPr lang="en-GB" sz="1200" noProof="0" dirty="0" smtClean="0">
                <a:latin typeface="+mn-lt"/>
                <a:cs typeface="Arial" pitchFamily="34" charset="0"/>
              </a:rPr>
              <a:t>EUROSAI members can participate in these bodies </a:t>
            </a:r>
            <a:r>
              <a:rPr lang="cs-CZ" sz="1200" u="none" noProof="0" dirty="0" smtClean="0">
                <a:latin typeface="+mn-lt"/>
                <a:cs typeface="Arial" pitchFamily="34" charset="0"/>
              </a:rPr>
              <a:t>on</a:t>
            </a:r>
            <a:r>
              <a:rPr lang="en-GB" sz="1200" u="none" noProof="0" dirty="0" smtClean="0">
                <a:latin typeface="+mn-lt"/>
                <a:cs typeface="Arial" pitchFamily="34" charset="0"/>
              </a:rPr>
              <a:t> </a:t>
            </a:r>
            <a:r>
              <a:rPr lang="en-GB" sz="1200" noProof="0" dirty="0" smtClean="0">
                <a:latin typeface="+mn-lt"/>
                <a:cs typeface="Arial" pitchFamily="34" charset="0"/>
              </a:rPr>
              <a:t>a voluntary basis. Each Working Group, Task Force</a:t>
            </a:r>
            <a:r>
              <a:rPr lang="cs-CZ" sz="1200" noProof="0" dirty="0" smtClean="0">
                <a:latin typeface="+mn-lt"/>
                <a:cs typeface="Arial" pitchFamily="34" charset="0"/>
              </a:rPr>
              <a:t> </a:t>
            </a:r>
            <a:r>
              <a:rPr lang="en-GB" sz="1200" noProof="0" dirty="0" smtClean="0">
                <a:latin typeface="+mn-lt"/>
                <a:cs typeface="Arial" pitchFamily="34" charset="0"/>
              </a:rPr>
              <a:t>shall elect its own chairperson.</a:t>
            </a: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12</a:t>
            </a:fld>
            <a:endParaRPr lang="cs-CZ"/>
          </a:p>
        </p:txBody>
      </p:sp>
    </p:spTree>
    <p:extLst>
      <p:ext uri="{BB962C8B-B14F-4D97-AF65-F5344CB8AC3E}">
        <p14:creationId xmlns:p14="http://schemas.microsoft.com/office/powerpoint/2010/main" val="100293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noProof="0" dirty="0" smtClean="0">
                <a:latin typeface="+mn-lt"/>
                <a:cs typeface="Arial" pitchFamily="34" charset="0"/>
              </a:rPr>
              <a:t>EUROSAI currently has three </a:t>
            </a:r>
            <a:r>
              <a:rPr lang="cs-CZ" sz="1200" noProof="0" dirty="0" smtClean="0">
                <a:latin typeface="+mn-lt"/>
                <a:cs typeface="Arial" pitchFamily="34" charset="0"/>
              </a:rPr>
              <a:t>W</a:t>
            </a:r>
            <a:r>
              <a:rPr lang="en-GB" sz="1200" noProof="0" dirty="0" err="1" smtClean="0">
                <a:latin typeface="+mn-lt"/>
                <a:cs typeface="Arial" pitchFamily="34" charset="0"/>
              </a:rPr>
              <a:t>orking</a:t>
            </a:r>
            <a:r>
              <a:rPr lang="en-GB" sz="1200" noProof="0" dirty="0" smtClean="0">
                <a:latin typeface="+mn-lt"/>
                <a:cs typeface="Arial" pitchFamily="34" charset="0"/>
              </a:rPr>
              <a:t> </a:t>
            </a:r>
            <a:r>
              <a:rPr lang="cs-CZ" sz="1200" noProof="0" dirty="0" smtClean="0">
                <a:latin typeface="+mn-lt"/>
                <a:cs typeface="Arial" pitchFamily="34" charset="0"/>
              </a:rPr>
              <a:t>G</a:t>
            </a:r>
            <a:r>
              <a:rPr lang="en-GB" sz="1200" noProof="0" dirty="0" err="1" smtClean="0">
                <a:latin typeface="+mn-lt"/>
                <a:cs typeface="Arial" pitchFamily="34" charset="0"/>
              </a:rPr>
              <a:t>roups</a:t>
            </a:r>
            <a:r>
              <a:rPr lang="cs-CZ" sz="1200" baseline="0" noProof="0" dirty="0" smtClean="0">
                <a:latin typeface="+mn-lt"/>
                <a:cs typeface="Arial" pitchFamily="34" charset="0"/>
              </a:rPr>
              <a:t> and</a:t>
            </a:r>
            <a:r>
              <a:rPr lang="en-GB" sz="1200" noProof="0" dirty="0" smtClean="0">
                <a:latin typeface="+mn-lt"/>
                <a:cs typeface="Arial" pitchFamily="34" charset="0"/>
              </a:rPr>
              <a:t> two </a:t>
            </a:r>
            <a:r>
              <a:rPr lang="cs-CZ" sz="1200" noProof="0" dirty="0" smtClean="0">
                <a:latin typeface="+mn-lt"/>
                <a:cs typeface="Arial" pitchFamily="34" charset="0"/>
              </a:rPr>
              <a:t>T</a:t>
            </a:r>
            <a:r>
              <a:rPr lang="en-GB" sz="1200" noProof="0" dirty="0" smtClean="0">
                <a:latin typeface="+mn-lt"/>
                <a:cs typeface="Arial" pitchFamily="34" charset="0"/>
              </a:rPr>
              <a:t>ask </a:t>
            </a:r>
            <a:r>
              <a:rPr lang="cs-CZ" sz="1200" noProof="0" dirty="0" smtClean="0">
                <a:latin typeface="+mn-lt"/>
                <a:cs typeface="Arial" pitchFamily="34" charset="0"/>
              </a:rPr>
              <a:t>F</a:t>
            </a:r>
            <a:r>
              <a:rPr lang="en-GB" sz="1200" noProof="0" dirty="0" err="1" smtClean="0">
                <a:latin typeface="+mn-lt"/>
                <a:cs typeface="Arial" pitchFamily="34" charset="0"/>
              </a:rPr>
              <a:t>orces</a:t>
            </a:r>
            <a:r>
              <a:rPr lang="en-GB" sz="1200" noProof="0" dirty="0" smtClean="0">
                <a:latin typeface="+mn-lt"/>
                <a:cs typeface="Arial" pitchFamily="34" charset="0"/>
              </a:rPr>
              <a:t> addressing areas with special priority to EUROSAI:</a:t>
            </a:r>
          </a:p>
          <a:p>
            <a:endParaRPr lang="en-GB" sz="1200" noProof="0" dirty="0" smtClean="0">
              <a:latin typeface="+mn-lt"/>
              <a:cs typeface="Arial" pitchFamily="34" charset="0"/>
            </a:endParaRPr>
          </a:p>
          <a:p>
            <a:r>
              <a:rPr lang="en-GB" sz="1200" u="sng" noProof="0" dirty="0" smtClean="0">
                <a:latin typeface="+mn-lt"/>
                <a:cs typeface="Arial" pitchFamily="34" charset="0"/>
                <a:hlinkClick r:id="rId3" action="ppaction://hlinkfile"/>
              </a:rPr>
              <a:t>Working Group on Information Technologies (IT)</a:t>
            </a:r>
            <a:r>
              <a:rPr lang="en-GB" sz="1200" noProof="0" dirty="0" smtClean="0">
                <a:latin typeface="+mn-lt"/>
                <a:cs typeface="Arial" pitchFamily="34" charset="0"/>
              </a:rPr>
              <a:t>, </a:t>
            </a:r>
            <a:r>
              <a:rPr lang="cs-CZ" sz="1200" noProof="0" dirty="0" err="1" smtClean="0">
                <a:latin typeface="+mn-lt"/>
                <a:cs typeface="Arial" pitchFamily="34" charset="0"/>
              </a:rPr>
              <a:t>established</a:t>
            </a:r>
            <a:r>
              <a:rPr lang="cs-CZ" sz="1200" noProof="0" dirty="0" smtClean="0">
                <a:latin typeface="+mn-lt"/>
                <a:cs typeface="Arial" pitchFamily="34" charset="0"/>
              </a:rPr>
              <a:t> </a:t>
            </a:r>
            <a:r>
              <a:rPr lang="en-GB" sz="1200" noProof="0" dirty="0" smtClean="0">
                <a:latin typeface="+mn-lt"/>
                <a:cs typeface="Arial" pitchFamily="34" charset="0"/>
              </a:rPr>
              <a:t>in 2002 (V Congress). Chair: SAI of Poland.</a:t>
            </a:r>
          </a:p>
          <a:p>
            <a:r>
              <a:rPr lang="en-GB" sz="1200" u="sng" noProof="0" dirty="0" smtClean="0">
                <a:latin typeface="+mn-lt"/>
                <a:cs typeface="Arial" pitchFamily="34" charset="0"/>
                <a:hlinkClick r:id="rId4" action="ppaction://hlinkfile"/>
              </a:rPr>
              <a:t>Working Group on Environmental Audit</a:t>
            </a:r>
            <a:r>
              <a:rPr lang="en-GB" sz="1200" noProof="0" dirty="0" smtClean="0">
                <a:latin typeface="+mn-lt"/>
                <a:cs typeface="Arial" pitchFamily="34" charset="0"/>
              </a:rPr>
              <a:t>, </a:t>
            </a:r>
            <a:r>
              <a:rPr lang="cs-CZ" sz="1200" noProof="0" dirty="0" err="1" smtClean="0">
                <a:latin typeface="+mn-lt"/>
                <a:cs typeface="Arial" pitchFamily="34" charset="0"/>
              </a:rPr>
              <a:t>established</a:t>
            </a:r>
            <a:r>
              <a:rPr lang="cs-CZ" sz="1200" noProof="0" dirty="0" smtClean="0">
                <a:latin typeface="+mn-lt"/>
                <a:cs typeface="Arial" pitchFamily="34" charset="0"/>
              </a:rPr>
              <a:t> </a:t>
            </a:r>
            <a:r>
              <a:rPr lang="en-GB" sz="1200" noProof="0" dirty="0" smtClean="0">
                <a:latin typeface="+mn-lt"/>
                <a:cs typeface="Arial" pitchFamily="34" charset="0"/>
              </a:rPr>
              <a:t>in 1999 (IV Congress). Chair: SAI of Estonia.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noProof="0" dirty="0" smtClean="0">
                <a:latin typeface="+mn-lt"/>
                <a:cs typeface="Arial" pitchFamily="34" charset="0"/>
                <a:hlinkClick r:id="rId5" action="ppaction://hlinkfile"/>
              </a:rPr>
              <a:t>Working Group on Audit of Funds Allocated to Disasters</a:t>
            </a:r>
            <a:r>
              <a:rPr lang="en-GB" sz="1200" u="sng" noProof="0" dirty="0" smtClean="0">
                <a:latin typeface="+mn-lt"/>
                <a:cs typeface="Arial" pitchFamily="34" charset="0"/>
              </a:rPr>
              <a:t> </a:t>
            </a:r>
            <a:r>
              <a:rPr lang="en-GB" sz="1200" u="sng" noProof="0" dirty="0" smtClean="0">
                <a:latin typeface="+mn-lt"/>
                <a:cs typeface="Arial" pitchFamily="34" charset="0"/>
                <a:hlinkClick r:id="rId5" action="ppaction://hlinkfile"/>
              </a:rPr>
              <a:t>and</a:t>
            </a:r>
            <a:r>
              <a:rPr lang="en-GB" sz="1200" u="sng" noProof="0" dirty="0" smtClean="0">
                <a:latin typeface="+mn-lt"/>
                <a:cs typeface="Arial" pitchFamily="34" charset="0"/>
              </a:rPr>
              <a:t> </a:t>
            </a:r>
            <a:r>
              <a:rPr lang="en-GB" sz="1200" u="sng" noProof="0" dirty="0" smtClean="0">
                <a:latin typeface="+mn-lt"/>
                <a:cs typeface="Arial" pitchFamily="34" charset="0"/>
                <a:hlinkClick r:id="rId5" action="ppaction://hlinkfile"/>
              </a:rPr>
              <a:t>Catastrophes</a:t>
            </a:r>
            <a:r>
              <a:rPr lang="en-GB" sz="1200" noProof="0" dirty="0" smtClean="0">
                <a:latin typeface="+mn-lt"/>
                <a:cs typeface="Arial" pitchFamily="34" charset="0"/>
              </a:rPr>
              <a:t>, </a:t>
            </a:r>
            <a:r>
              <a:rPr lang="cs-CZ" sz="1200" noProof="0" dirty="0" err="1" smtClean="0">
                <a:latin typeface="+mn-lt"/>
                <a:cs typeface="Arial" pitchFamily="34" charset="0"/>
              </a:rPr>
              <a:t>established</a:t>
            </a:r>
            <a:r>
              <a:rPr lang="cs-CZ" sz="1200" noProof="0" dirty="0" smtClean="0">
                <a:latin typeface="+mn-lt"/>
                <a:cs typeface="Arial" pitchFamily="34" charset="0"/>
              </a:rPr>
              <a:t> </a:t>
            </a:r>
            <a:r>
              <a:rPr lang="en-GB" sz="1200" b="0" i="0" u="none" strike="noStrike" baseline="0" noProof="0" dirty="0" smtClean="0">
                <a:latin typeface="+mn-lt"/>
              </a:rPr>
              <a:t>as a Task Force </a:t>
            </a:r>
            <a:r>
              <a:rPr lang="en-GB" sz="1200" noProof="0" dirty="0" smtClean="0">
                <a:latin typeface="+mn-lt"/>
                <a:cs typeface="Arial" pitchFamily="34" charset="0"/>
              </a:rPr>
              <a:t>in 2008 (VII Congress) </a:t>
            </a:r>
            <a:r>
              <a:rPr lang="en-GB" sz="1200" b="0" i="0" u="none" strike="noStrike" baseline="0" noProof="0" dirty="0" smtClean="0">
                <a:latin typeface="+mn-lt"/>
              </a:rPr>
              <a:t>and transformed into a Working Group in 2014 (IX Congress). </a:t>
            </a:r>
            <a:r>
              <a:rPr lang="en-GB" sz="1200" noProof="0" dirty="0" smtClean="0">
                <a:latin typeface="+mn-lt"/>
                <a:cs typeface="Arial" pitchFamily="34" charset="0"/>
              </a:rPr>
              <a:t>Chair: SAI of Ukraine.</a:t>
            </a:r>
          </a:p>
          <a:p>
            <a:r>
              <a:rPr lang="en-GB" sz="1200" noProof="0" dirty="0" smtClean="0">
                <a:latin typeface="+mn-lt"/>
                <a:cs typeface="Arial" pitchFamily="34" charset="0"/>
                <a:hlinkClick r:id="rId6" action="ppaction://hlinkfile"/>
              </a:rPr>
              <a:t>Task Force on Audit and Ethics</a:t>
            </a:r>
            <a:r>
              <a:rPr lang="en-GB" sz="1200" noProof="0" dirty="0" smtClean="0">
                <a:latin typeface="+mn-lt"/>
                <a:cs typeface="Arial" pitchFamily="34" charset="0"/>
              </a:rPr>
              <a:t>, </a:t>
            </a:r>
            <a:r>
              <a:rPr lang="cs-CZ" sz="1200" noProof="0" dirty="0" err="1" smtClean="0">
                <a:latin typeface="+mn-lt"/>
                <a:cs typeface="Arial" pitchFamily="34" charset="0"/>
              </a:rPr>
              <a:t>established</a:t>
            </a:r>
            <a:r>
              <a:rPr lang="cs-CZ" sz="1200" noProof="0" dirty="0" smtClean="0">
                <a:latin typeface="+mn-lt"/>
                <a:cs typeface="Arial" pitchFamily="34" charset="0"/>
              </a:rPr>
              <a:t> </a:t>
            </a:r>
            <a:r>
              <a:rPr lang="en-GB" sz="1200" noProof="0" dirty="0" smtClean="0">
                <a:latin typeface="+mn-lt"/>
                <a:cs typeface="Arial" pitchFamily="34" charset="0"/>
              </a:rPr>
              <a:t>in 2011 (VIII Congress). Chair: SAI of Portugal.</a:t>
            </a:r>
            <a:endParaRPr lang="cs-CZ" sz="1200" noProof="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n-lt"/>
                <a:cs typeface="Arial" panose="020B0604020202020204" pitchFamily="34" charset="0"/>
                <a:hlinkClick r:id="rId6" action="ppaction://hlinkfile"/>
              </a:rPr>
              <a:t>Task Force on Municipality Audit</a:t>
            </a:r>
            <a:r>
              <a:rPr lang="en-GB" sz="1200" dirty="0" smtClean="0">
                <a:latin typeface="+mn-lt"/>
                <a:cs typeface="Arial" panose="020B0604020202020204" pitchFamily="34" charset="0"/>
              </a:rPr>
              <a:t>, </a:t>
            </a:r>
            <a:r>
              <a:rPr lang="cs-CZ" sz="1200" dirty="0" err="1" smtClean="0">
                <a:latin typeface="+mn-lt"/>
                <a:cs typeface="Arial" panose="020B0604020202020204" pitchFamily="34" charset="0"/>
              </a:rPr>
              <a:t>established</a:t>
            </a:r>
            <a:r>
              <a:rPr lang="cs-CZ" sz="1200" dirty="0" smtClean="0">
                <a:latin typeface="+mn-lt"/>
                <a:cs typeface="Arial" panose="020B0604020202020204" pitchFamily="34" charset="0"/>
              </a:rPr>
              <a:t> </a:t>
            </a:r>
            <a:r>
              <a:rPr lang="en-GB" sz="1200" dirty="0" smtClean="0">
                <a:latin typeface="+mn-lt"/>
                <a:cs typeface="Arial" panose="020B0604020202020204" pitchFamily="34" charset="0"/>
              </a:rPr>
              <a:t>in 2016 (44th Governing</a:t>
            </a:r>
            <a:r>
              <a:rPr lang="en-GB" sz="1200" baseline="0" dirty="0" smtClean="0">
                <a:latin typeface="+mn-lt"/>
                <a:cs typeface="Arial" panose="020B0604020202020204" pitchFamily="34" charset="0"/>
              </a:rPr>
              <a:t> Board). </a:t>
            </a:r>
            <a:r>
              <a:rPr lang="en-GB" sz="1200" dirty="0" smtClean="0">
                <a:latin typeface="+mn-lt"/>
                <a:cs typeface="Arial" panose="020B0604020202020204" pitchFamily="34" charset="0"/>
              </a:rPr>
              <a:t>Chair: SAI of Lithuania.</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13</a:t>
            </a:fld>
            <a:endParaRPr lang="cs-CZ"/>
          </a:p>
        </p:txBody>
      </p:sp>
    </p:spTree>
    <p:extLst>
      <p:ext uri="{BB962C8B-B14F-4D97-AF65-F5344CB8AC3E}">
        <p14:creationId xmlns:p14="http://schemas.microsoft.com/office/powerpoint/2010/main" val="247694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i="1" dirty="0" smtClean="0">
                <a:latin typeface="+mn-lt"/>
                <a:cs typeface="Arial" pitchFamily="34" charset="0"/>
              </a:rPr>
              <a:t>Note for presenters: Please, during the presentation, mention all of them. It is also possible (if the internet connection is available) to show it directly on the EUROSAI website (www.eurosai.org)</a:t>
            </a:r>
          </a:p>
          <a:p>
            <a:pPr defTabSz="922630">
              <a:defRPr/>
            </a:pPr>
            <a:endParaRPr lang="cs-CZ" sz="1200" i="1" dirty="0" smtClean="0">
              <a:latin typeface="+mn-lt"/>
              <a:cs typeface="Arial" pitchFamily="34" charset="0"/>
            </a:endParaRPr>
          </a:p>
          <a:p>
            <a:pPr defTabSz="922630">
              <a:defRPr/>
            </a:pPr>
            <a:r>
              <a:rPr lang="en-GB" sz="1200" dirty="0" smtClean="0">
                <a:latin typeface="+mn-lt"/>
                <a:cs typeface="Arial" pitchFamily="34" charset="0"/>
              </a:rPr>
              <a:t>For</a:t>
            </a:r>
            <a:r>
              <a:rPr lang="cs-CZ" sz="1200" dirty="0" smtClean="0">
                <a:latin typeface="+mn-lt"/>
                <a:cs typeface="Arial" pitchFamily="34" charset="0"/>
              </a:rPr>
              <a:t> </a:t>
            </a:r>
            <a:r>
              <a:rPr lang="en-GB" sz="1200" dirty="0" smtClean="0">
                <a:latin typeface="+mn-lt"/>
                <a:cs typeface="Arial" pitchFamily="34" charset="0"/>
              </a:rPr>
              <a:t>better orientation, the main information sources are shown in this slide. A basic description of the content of each part is included in the following slides. </a:t>
            </a:r>
          </a:p>
          <a:p>
            <a:endParaRPr lang="cs-CZ" sz="1200" i="1" dirty="0" smtClean="0">
              <a:latin typeface="+mn-lt"/>
              <a:cs typeface="Arial" pitchFamily="34" charset="0"/>
            </a:endParaRPr>
          </a:p>
          <a:p>
            <a:pPr algn="just"/>
            <a:r>
              <a:rPr lang="en-GB" sz="1200" b="1" i="1" dirty="0" smtClean="0">
                <a:latin typeface="+mn-lt"/>
                <a:cs typeface="Arial" pitchFamily="34" charset="0"/>
              </a:rPr>
              <a:t>ISSAIs </a:t>
            </a:r>
            <a:r>
              <a:rPr lang="en-GB" sz="1200" dirty="0" smtClean="0">
                <a:latin typeface="+mn-lt"/>
                <a:cs typeface="Arial" pitchFamily="34" charset="0"/>
              </a:rPr>
              <a:t>- The International Standards of Supreme Audit Institutions (ISSAI) state fundamental </a:t>
            </a:r>
            <a:r>
              <a:rPr lang="en-GB" sz="1200" u="none" dirty="0" smtClean="0">
                <a:latin typeface="+mn-lt"/>
                <a:cs typeface="Arial" pitchFamily="34" charset="0"/>
              </a:rPr>
              <a:t>prerequisites </a:t>
            </a:r>
            <a:r>
              <a:rPr lang="cs-CZ" sz="1200" u="none" dirty="0" err="1" smtClean="0">
                <a:latin typeface="+mn-lt"/>
                <a:cs typeface="Arial" pitchFamily="34" charset="0"/>
              </a:rPr>
              <a:t>for</a:t>
            </a:r>
            <a:r>
              <a:rPr lang="cs-CZ" sz="1200" u="none" dirty="0" smtClean="0">
                <a:latin typeface="+mn-lt"/>
                <a:cs typeface="Arial" pitchFamily="34" charset="0"/>
              </a:rPr>
              <a:t> duly </a:t>
            </a:r>
            <a:r>
              <a:rPr lang="cs-CZ" sz="1200" u="none" dirty="0" err="1" smtClean="0">
                <a:latin typeface="+mn-lt"/>
                <a:cs typeface="Arial" pitchFamily="34" charset="0"/>
              </a:rPr>
              <a:t>functioning</a:t>
            </a:r>
            <a:r>
              <a:rPr lang="cs-CZ" sz="1200" u="none" dirty="0" smtClean="0">
                <a:latin typeface="+mn-lt"/>
                <a:cs typeface="Arial" pitchFamily="34" charset="0"/>
              </a:rPr>
              <a:t> </a:t>
            </a:r>
            <a:r>
              <a:rPr lang="en-GB" sz="1200" u="none" dirty="0" smtClean="0">
                <a:latin typeface="+mn-lt"/>
                <a:cs typeface="Arial" pitchFamily="34" charset="0"/>
              </a:rPr>
              <a:t>and </a:t>
            </a:r>
            <a:r>
              <a:rPr lang="en-GB" sz="1200" dirty="0" smtClean="0">
                <a:latin typeface="+mn-lt"/>
                <a:cs typeface="Arial" pitchFamily="34" charset="0"/>
              </a:rPr>
              <a:t>professional conduct of SAIs and fundamental principles in auditing of public entities. They are issued by the International Organisation of Supreme Audit Institutions. The INTOSAI Guidance for Good Governance (INTOSAI-GOV) provides guidance to public authorities on the proper administration of public funds. These standards offer guidance for all SAIs which are fully independent in deciding whether and to what extent to rely on the tools comprised in the ISSAI framework.</a:t>
            </a:r>
          </a:p>
          <a:p>
            <a:pPr algn="just"/>
            <a:r>
              <a:rPr lang="en-GB" sz="1200" dirty="0" smtClean="0">
                <a:latin typeface="+mn-lt"/>
                <a:cs typeface="Arial" pitchFamily="34" charset="0"/>
              </a:rPr>
              <a:t>    </a:t>
            </a:r>
          </a:p>
          <a:p>
            <a:pPr algn="just"/>
            <a:r>
              <a:rPr lang="en-GB" sz="1200" dirty="0" smtClean="0">
                <a:latin typeface="+mn-lt"/>
                <a:cs typeface="Arial" pitchFamily="34" charset="0"/>
              </a:rPr>
              <a:t>In its Strategic Plan 2011-2017 EUROSAI has committed </a:t>
            </a:r>
            <a:r>
              <a:rPr lang="en-GB" sz="1200" u="none" dirty="0" smtClean="0">
                <a:latin typeface="+mn-lt"/>
                <a:cs typeface="Arial" pitchFamily="34" charset="0"/>
              </a:rPr>
              <a:t>itself to </a:t>
            </a:r>
            <a:r>
              <a:rPr lang="en-GB" sz="1200" u="none" dirty="0" err="1" smtClean="0">
                <a:latin typeface="+mn-lt"/>
                <a:cs typeface="Arial" pitchFamily="34" charset="0"/>
              </a:rPr>
              <a:t>provid</a:t>
            </a:r>
            <a:r>
              <a:rPr lang="cs-CZ" sz="1200" u="none" dirty="0" err="1" smtClean="0">
                <a:latin typeface="+mn-lt"/>
                <a:cs typeface="Arial" pitchFamily="34" charset="0"/>
              </a:rPr>
              <a:t>ing</a:t>
            </a:r>
            <a:r>
              <a:rPr lang="en-GB" sz="1200" u="none" dirty="0" smtClean="0">
                <a:latin typeface="+mn-lt"/>
                <a:cs typeface="Arial" pitchFamily="34" charset="0"/>
              </a:rPr>
              <a:t> high quality </a:t>
            </a:r>
            <a:r>
              <a:rPr lang="en-GB" sz="1200" dirty="0" smtClean="0">
                <a:latin typeface="+mn-lt"/>
                <a:cs typeface="Arial" pitchFamily="34" charset="0"/>
              </a:rPr>
              <a:t>translation of ISSAIs and INTOSAI GOVs into the official EUROSAI languages.</a:t>
            </a:r>
          </a:p>
          <a:p>
            <a:pPr algn="just"/>
            <a:endParaRPr lang="en-GB" sz="1200" dirty="0" smtClean="0">
              <a:latin typeface="+mn-lt"/>
              <a:cs typeface="Arial" pitchFamily="34" charset="0"/>
            </a:endParaRPr>
          </a:p>
          <a:p>
            <a:pPr algn="just"/>
            <a:r>
              <a:rPr lang="en-GB" sz="1200" i="1" dirty="0" smtClean="0">
                <a:latin typeface="+mn-lt"/>
                <a:cs typeface="Arial" pitchFamily="34" charset="0"/>
              </a:rPr>
              <a:t>Note for presenters: For more information see </a:t>
            </a:r>
            <a:r>
              <a:rPr lang="en-GB" sz="1200" b="1" i="1" dirty="0" smtClean="0">
                <a:latin typeface="+mn-lt"/>
                <a:cs typeface="Arial" pitchFamily="34" charset="0"/>
              </a:rPr>
              <a:t>www.issai.org</a:t>
            </a:r>
            <a:r>
              <a:rPr lang="en-GB" sz="1200" i="1" dirty="0" smtClean="0">
                <a:latin typeface="+mn-lt"/>
                <a:cs typeface="Arial" pitchFamily="34" charset="0"/>
              </a:rPr>
              <a:t> please.</a:t>
            </a:r>
            <a:endParaRPr lang="en-GB" sz="1200" b="1" i="1" dirty="0" smtClean="0">
              <a:latin typeface="+mn-lt"/>
              <a:cs typeface="Arial" pitchFamily="34" charset="0"/>
            </a:endParaRPr>
          </a:p>
          <a:p>
            <a:pPr algn="just"/>
            <a:endParaRPr lang="en-GB" sz="1200" b="1" dirty="0" smtClean="0">
              <a:latin typeface="+mn-lt"/>
              <a:cs typeface="Arial" pitchFamily="34" charset="0"/>
            </a:endParaRPr>
          </a:p>
          <a:p>
            <a:pPr algn="just"/>
            <a:r>
              <a:rPr lang="en-GB" sz="1200" b="1" i="1" dirty="0" smtClean="0">
                <a:latin typeface="+mn-lt"/>
                <a:cs typeface="Arial" pitchFamily="34" charset="0"/>
              </a:rPr>
              <a:t>Calendar  - </a:t>
            </a:r>
            <a:r>
              <a:rPr lang="en-GB" sz="1200" dirty="0" smtClean="0">
                <a:latin typeface="+mn-lt"/>
                <a:cs typeface="Arial" pitchFamily="34" charset="0"/>
              </a:rPr>
              <a:t> </a:t>
            </a:r>
            <a:r>
              <a:rPr lang="cs-CZ" sz="1200" dirty="0" err="1" smtClean="0">
                <a:latin typeface="+mn-lt"/>
                <a:cs typeface="Arial" pitchFamily="34" charset="0"/>
              </a:rPr>
              <a:t>here</a:t>
            </a:r>
            <a:r>
              <a:rPr lang="cs-CZ" sz="1200" dirty="0" smtClean="0">
                <a:latin typeface="+mn-lt"/>
                <a:cs typeface="Arial" pitchFamily="34" charset="0"/>
              </a:rPr>
              <a:t> </a:t>
            </a:r>
            <a:r>
              <a:rPr lang="cs-CZ" sz="1200" dirty="0" err="1" smtClean="0">
                <a:latin typeface="+mn-lt"/>
                <a:cs typeface="Arial" pitchFamily="34" charset="0"/>
              </a:rPr>
              <a:t>you</a:t>
            </a:r>
            <a:r>
              <a:rPr lang="cs-CZ" sz="1200" dirty="0" smtClean="0">
                <a:latin typeface="+mn-lt"/>
                <a:cs typeface="Arial" pitchFamily="34" charset="0"/>
              </a:rPr>
              <a:t> </a:t>
            </a:r>
            <a:r>
              <a:rPr lang="cs-CZ" sz="1200" dirty="0" err="1" smtClean="0">
                <a:latin typeface="+mn-lt"/>
                <a:cs typeface="Arial" pitchFamily="34" charset="0"/>
              </a:rPr>
              <a:t>can</a:t>
            </a:r>
            <a:r>
              <a:rPr lang="cs-CZ" sz="1200" dirty="0" smtClean="0">
                <a:latin typeface="+mn-lt"/>
                <a:cs typeface="Arial" pitchFamily="34" charset="0"/>
              </a:rPr>
              <a:t> </a:t>
            </a:r>
            <a:r>
              <a:rPr lang="cs-CZ" sz="1200" dirty="0" err="1" smtClean="0">
                <a:latin typeface="+mn-lt"/>
                <a:cs typeface="Arial" pitchFamily="34" charset="0"/>
              </a:rPr>
              <a:t>easily</a:t>
            </a:r>
            <a:r>
              <a:rPr lang="cs-CZ" sz="1200" baseline="0" dirty="0" smtClean="0">
                <a:latin typeface="+mn-lt"/>
                <a:cs typeface="Arial" pitchFamily="34" charset="0"/>
              </a:rPr>
              <a:t> </a:t>
            </a:r>
            <a:r>
              <a:rPr lang="en-GB" sz="1200" dirty="0" smtClean="0">
                <a:latin typeface="+mn-lt"/>
                <a:cs typeface="Arial" pitchFamily="34" charset="0"/>
              </a:rPr>
              <a:t>find all upcoming events organised either by EUROSAI or its Working </a:t>
            </a:r>
            <a:r>
              <a:rPr lang="cs-CZ" sz="1200" dirty="0" smtClean="0">
                <a:latin typeface="+mn-lt"/>
                <a:cs typeface="Arial" pitchFamily="34" charset="0"/>
              </a:rPr>
              <a:t>G</a:t>
            </a:r>
            <a:r>
              <a:rPr lang="en-GB" sz="1200" dirty="0" err="1" smtClean="0">
                <a:latin typeface="+mn-lt"/>
                <a:cs typeface="Arial" pitchFamily="34" charset="0"/>
              </a:rPr>
              <a:t>roups</a:t>
            </a:r>
            <a:r>
              <a:rPr lang="en-GB" sz="1200" dirty="0" smtClean="0">
                <a:latin typeface="+mn-lt"/>
                <a:cs typeface="Arial" pitchFamily="34" charset="0"/>
              </a:rPr>
              <a:t> and Task force</a:t>
            </a:r>
            <a:r>
              <a:rPr lang="cs-CZ" sz="1200" dirty="0" smtClean="0">
                <a:latin typeface="+mn-lt"/>
                <a:cs typeface="Arial" pitchFamily="34" charset="0"/>
              </a:rPr>
              <a:t>s</a:t>
            </a:r>
            <a:r>
              <a:rPr lang="en-GB" sz="1200" dirty="0" smtClean="0">
                <a:latin typeface="+mn-lt"/>
                <a:cs typeface="Arial" pitchFamily="34" charset="0"/>
              </a:rPr>
              <a:t>.</a:t>
            </a:r>
          </a:p>
          <a:p>
            <a:pPr algn="just"/>
            <a:endParaRPr lang="en-GB" sz="1200" dirty="0" smtClean="0">
              <a:latin typeface="+mn-lt"/>
              <a:cs typeface="Arial" pitchFamily="34" charset="0"/>
            </a:endParaRPr>
          </a:p>
          <a:p>
            <a:pPr algn="just"/>
            <a:r>
              <a:rPr lang="en-GB" sz="1200" b="1" i="1" dirty="0" smtClean="0">
                <a:latin typeface="+mn-lt"/>
                <a:cs typeface="Arial" pitchFamily="34" charset="0"/>
              </a:rPr>
              <a:t>FAQ</a:t>
            </a:r>
            <a:r>
              <a:rPr lang="en-GB" sz="1200" dirty="0" smtClean="0">
                <a:latin typeface="+mn-lt"/>
                <a:cs typeface="Arial" pitchFamily="34" charset="0"/>
              </a:rPr>
              <a:t> - frequently asked questions about EUROSAI activities</a:t>
            </a:r>
            <a:r>
              <a:rPr lang="cs-CZ" sz="1200" dirty="0" smtClean="0">
                <a:latin typeface="+mn-lt"/>
                <a:cs typeface="Arial" pitchFamily="34" charset="0"/>
              </a:rPr>
              <a:t>, </a:t>
            </a:r>
            <a:r>
              <a:rPr lang="cs-CZ" sz="1200" dirty="0" err="1" smtClean="0">
                <a:latin typeface="+mn-lt"/>
                <a:cs typeface="Arial" pitchFamily="34" charset="0"/>
              </a:rPr>
              <a:t>including</a:t>
            </a:r>
            <a:r>
              <a:rPr lang="cs-CZ" sz="1200" dirty="0" smtClean="0">
                <a:latin typeface="+mn-lt"/>
                <a:cs typeface="Arial" pitchFamily="34" charset="0"/>
              </a:rPr>
              <a:t> the </a:t>
            </a:r>
            <a:r>
              <a:rPr lang="cs-CZ" sz="1200" dirty="0" err="1" smtClean="0">
                <a:latin typeface="+mn-lt"/>
                <a:cs typeface="Arial" pitchFamily="34" charset="0"/>
              </a:rPr>
              <a:t>updating</a:t>
            </a:r>
            <a:r>
              <a:rPr lang="cs-CZ" sz="1200" dirty="0" smtClean="0">
                <a:latin typeface="+mn-lt"/>
                <a:cs typeface="Arial" pitchFamily="34" charset="0"/>
              </a:rPr>
              <a:t> </a:t>
            </a:r>
            <a:r>
              <a:rPr lang="cs-CZ" sz="1200" dirty="0" err="1" smtClean="0">
                <a:latin typeface="+mn-lt"/>
                <a:cs typeface="Arial" pitchFamily="34" charset="0"/>
              </a:rPr>
              <a:t>pr</a:t>
            </a:r>
            <a:r>
              <a:rPr lang="en-GB" sz="1200" u="none" dirty="0" smtClean="0">
                <a:latin typeface="+mn-lt"/>
                <a:cs typeface="Arial" pitchFamily="34" charset="0"/>
              </a:rPr>
              <a:t>o</a:t>
            </a:r>
            <a:r>
              <a:rPr lang="cs-CZ" sz="1200" u="none" dirty="0" smtClean="0">
                <a:latin typeface="+mn-lt"/>
                <a:cs typeface="Arial" pitchFamily="34" charset="0"/>
              </a:rPr>
              <a:t>to</a:t>
            </a:r>
            <a:r>
              <a:rPr lang="en-GB" sz="1200" u="none" dirty="0" smtClean="0">
                <a:latin typeface="+mn-lt"/>
                <a:cs typeface="Arial" pitchFamily="34" charset="0"/>
              </a:rPr>
              <a:t>col</a:t>
            </a:r>
            <a:r>
              <a:rPr lang="cs-CZ" sz="1200" u="none" baseline="0" dirty="0" smtClean="0">
                <a:latin typeface="+mn-lt"/>
                <a:cs typeface="Arial" pitchFamily="34" charset="0"/>
              </a:rPr>
              <a:t> </a:t>
            </a:r>
            <a:r>
              <a:rPr lang="en-GB" sz="1200" u="none" dirty="0" smtClean="0">
                <a:latin typeface="+mn-lt"/>
                <a:cs typeface="Arial" pitchFamily="34" charset="0"/>
              </a:rPr>
              <a:t>EUROSAI Website</a:t>
            </a:r>
            <a:r>
              <a:rPr lang="cs-CZ" sz="1200" u="none" dirty="0" smtClean="0">
                <a:latin typeface="+mn-lt"/>
                <a:cs typeface="Arial" pitchFamily="34" charset="0"/>
              </a:rPr>
              <a:t>.</a:t>
            </a:r>
            <a:r>
              <a:rPr lang="en-GB" sz="1200" u="none" dirty="0" smtClean="0">
                <a:latin typeface="+mn-lt"/>
                <a:cs typeface="Arial" pitchFamily="34" charset="0"/>
              </a:rPr>
              <a:t> </a:t>
            </a:r>
            <a:r>
              <a:rPr lang="en-GB" sz="1200" dirty="0" smtClean="0">
                <a:latin typeface="+mn-lt"/>
              </a:rPr>
              <a:t>This document is intended to establish general principles and to define routines to update the EUROSAI website and its information. It identifies rules and procedures to ensure updating of the content </a:t>
            </a:r>
            <a:r>
              <a:rPr lang="cs-CZ" sz="1200" u="none" dirty="0" smtClean="0">
                <a:latin typeface="+mn-lt"/>
              </a:rPr>
              <a:t>of the </a:t>
            </a:r>
            <a:r>
              <a:rPr lang="cs-CZ" sz="1200" u="none" dirty="0" err="1" smtClean="0">
                <a:latin typeface="+mn-lt"/>
              </a:rPr>
              <a:t>website</a:t>
            </a:r>
            <a:r>
              <a:rPr lang="cs-CZ" sz="1200" u="none" dirty="0" smtClean="0">
                <a:latin typeface="+mn-lt"/>
              </a:rPr>
              <a:t> </a:t>
            </a:r>
            <a:r>
              <a:rPr lang="en-GB" sz="1200" dirty="0" smtClean="0">
                <a:latin typeface="+mn-lt"/>
              </a:rPr>
              <a:t>by editors under the EUROSAI Secretariat’s coordination. In case you have any idea of filling in the information on the website, consult these procedures please. </a:t>
            </a:r>
            <a:endParaRPr lang="en-GB" sz="1200" dirty="0" smtClean="0">
              <a:latin typeface="+mn-lt"/>
              <a:cs typeface="Arial" pitchFamily="34" charset="0"/>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14</a:t>
            </a:fld>
            <a:endParaRPr lang="cs-CZ"/>
          </a:p>
        </p:txBody>
      </p:sp>
    </p:spTree>
    <p:extLst>
      <p:ext uri="{BB962C8B-B14F-4D97-AF65-F5344CB8AC3E}">
        <p14:creationId xmlns:p14="http://schemas.microsoft.com/office/powerpoint/2010/main" val="272786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1" dirty="0" smtClean="0">
                <a:latin typeface="+mn-lt"/>
                <a:cs typeface="Arial" pitchFamily="34" charset="0"/>
              </a:rPr>
              <a:t>EUROSAI databases</a:t>
            </a:r>
          </a:p>
          <a:p>
            <a:endParaRPr lang="en-GB" sz="1200" b="1" dirty="0" smtClean="0">
              <a:latin typeface="+mn-lt"/>
              <a:cs typeface="Arial" pitchFamily="34" charset="0"/>
            </a:endParaRPr>
          </a:p>
          <a:p>
            <a:r>
              <a:rPr lang="en-GB" sz="1200" i="1" dirty="0" smtClean="0">
                <a:latin typeface="+mn-lt"/>
                <a:cs typeface="Arial" pitchFamily="34" charset="0"/>
              </a:rPr>
              <a:t>Note for presenters:</a:t>
            </a:r>
          </a:p>
          <a:p>
            <a:endParaRPr lang="en-GB" sz="1200" i="1" dirty="0" smtClean="0">
              <a:latin typeface="+mn-lt"/>
              <a:cs typeface="Arial" pitchFamily="34" charset="0"/>
            </a:endParaRPr>
          </a:p>
          <a:p>
            <a:pPr marL="172993" indent="-172993">
              <a:buFontTx/>
              <a:buChar char="-"/>
            </a:pPr>
            <a:r>
              <a:rPr lang="en-GB" sz="1200" i="1" dirty="0" smtClean="0">
                <a:latin typeface="+mn-lt"/>
                <a:cs typeface="Arial" pitchFamily="34" charset="0"/>
              </a:rPr>
              <a:t>The following three slides are dedicated to databases. </a:t>
            </a:r>
          </a:p>
          <a:p>
            <a:endParaRPr lang="en-GB" sz="1200" i="1" dirty="0" smtClean="0">
              <a:latin typeface="+mn-lt"/>
              <a:cs typeface="Arial" pitchFamily="34" charset="0"/>
            </a:endParaRPr>
          </a:p>
          <a:p>
            <a:pPr marL="172993" indent="-172993">
              <a:buFont typeface="Arial" pitchFamily="34" charset="0"/>
              <a:buChar char="•"/>
            </a:pPr>
            <a:r>
              <a:rPr lang="en-GB" sz="1200" i="1" noProof="0" dirty="0" smtClean="0">
                <a:latin typeface="+mn-lt"/>
                <a:cs typeface="Arial" pitchFamily="34" charset="0"/>
              </a:rPr>
              <a:t>Database of audits</a:t>
            </a:r>
          </a:p>
          <a:p>
            <a:pPr marL="172993" indent="-172993">
              <a:buFont typeface="Arial" pitchFamily="34" charset="0"/>
              <a:buChar char="•"/>
            </a:pPr>
            <a:r>
              <a:rPr lang="en-GB" sz="1200" i="1" noProof="0" dirty="0" smtClean="0">
                <a:latin typeface="+mn-lt"/>
                <a:cs typeface="Arial" pitchFamily="34" charset="0"/>
              </a:rPr>
              <a:t>Database of products</a:t>
            </a:r>
          </a:p>
          <a:p>
            <a:pPr marL="172993" indent="-172993">
              <a:buFont typeface="Arial" pitchFamily="34" charset="0"/>
              <a:buChar char="•"/>
            </a:pPr>
            <a:r>
              <a:rPr lang="en-GB" sz="1200" i="1" noProof="0" dirty="0" smtClean="0">
                <a:latin typeface="+mn-lt"/>
                <a:cs typeface="Arial" pitchFamily="34" charset="0"/>
              </a:rPr>
              <a:t>Database of training events and outputs</a:t>
            </a:r>
          </a:p>
          <a:p>
            <a:endParaRPr lang="en-GB" sz="1200" i="1" dirty="0" smtClean="0">
              <a:latin typeface="+mn-lt"/>
              <a:cs typeface="Arial" pitchFamily="34" charset="0"/>
            </a:endParaRPr>
          </a:p>
          <a:p>
            <a:pPr marL="172993" indent="-172993">
              <a:buFontTx/>
              <a:buChar char="-"/>
            </a:pPr>
            <a:r>
              <a:rPr lang="en-GB" sz="1200" i="1" noProof="0" dirty="0" smtClean="0">
                <a:latin typeface="+mn-lt"/>
                <a:cs typeface="Arial" pitchFamily="34" charset="0"/>
              </a:rPr>
              <a:t>The creation of these databases was </a:t>
            </a:r>
            <a:r>
              <a:rPr lang="cs-CZ" sz="1200" i="1" noProof="0" dirty="0" err="1" smtClean="0">
                <a:latin typeface="+mn-lt"/>
                <a:cs typeface="Arial" pitchFamily="34" charset="0"/>
              </a:rPr>
              <a:t>established</a:t>
            </a:r>
            <a:r>
              <a:rPr lang="en-GB" sz="1200" i="1" noProof="0" dirty="0" smtClean="0">
                <a:latin typeface="+mn-lt"/>
                <a:cs typeface="Arial" pitchFamily="34" charset="0"/>
              </a:rPr>
              <a:t> in the GT3 operational plan.</a:t>
            </a:r>
            <a:r>
              <a:rPr lang="cs-CZ" sz="1200" i="1" noProof="0" dirty="0" smtClean="0">
                <a:latin typeface="+mn-lt"/>
                <a:cs typeface="Arial" pitchFamily="34" charset="0"/>
              </a:rPr>
              <a:t> </a:t>
            </a:r>
            <a:r>
              <a:rPr lang="cs-CZ" sz="1200" i="1" noProof="0" dirty="0" err="1" smtClean="0">
                <a:latin typeface="+mn-lt"/>
                <a:cs typeface="Arial" pitchFamily="34" charset="0"/>
              </a:rPr>
              <a:t>Their</a:t>
            </a:r>
            <a:r>
              <a:rPr lang="cs-CZ" sz="1200" i="1" noProof="0" dirty="0" smtClean="0">
                <a:latin typeface="+mn-lt"/>
                <a:cs typeface="Arial" pitchFamily="34" charset="0"/>
              </a:rPr>
              <a:t> </a:t>
            </a:r>
            <a:r>
              <a:rPr lang="cs-CZ" sz="1200" i="1" noProof="0" dirty="0" err="1" smtClean="0">
                <a:latin typeface="+mn-lt"/>
                <a:cs typeface="Arial" pitchFamily="34" charset="0"/>
              </a:rPr>
              <a:t>further</a:t>
            </a:r>
            <a:r>
              <a:rPr lang="cs-CZ" sz="1200" i="1" noProof="0" dirty="0" smtClean="0">
                <a:latin typeface="+mn-lt"/>
                <a:cs typeface="Arial" pitchFamily="34" charset="0"/>
              </a:rPr>
              <a:t> </a:t>
            </a:r>
            <a:r>
              <a:rPr lang="cs-CZ" sz="1200" i="1" noProof="0" dirty="0" err="1" smtClean="0">
                <a:latin typeface="+mn-lt"/>
                <a:cs typeface="Arial" pitchFamily="34" charset="0"/>
              </a:rPr>
              <a:t>development</a:t>
            </a:r>
            <a:r>
              <a:rPr lang="cs-CZ" sz="1200" i="1" noProof="0" dirty="0" smtClean="0">
                <a:latin typeface="+mn-lt"/>
                <a:cs typeface="Arial" pitchFamily="34" charset="0"/>
              </a:rPr>
              <a:t> and </a:t>
            </a:r>
            <a:r>
              <a:rPr lang="cs-CZ" sz="1200" i="1" noProof="0" dirty="0" err="1" smtClean="0">
                <a:latin typeface="+mn-lt"/>
                <a:cs typeface="Arial" pitchFamily="34" charset="0"/>
              </a:rPr>
              <a:t>maintenance</a:t>
            </a:r>
            <a:r>
              <a:rPr lang="cs-CZ" sz="1200" i="1" noProof="0" dirty="0" smtClean="0">
                <a:latin typeface="+mn-lt"/>
                <a:cs typeface="Arial" pitchFamily="34" charset="0"/>
              </a:rPr>
              <a:t> </a:t>
            </a:r>
            <a:r>
              <a:rPr lang="cs-CZ" sz="1200" i="1" noProof="0" dirty="0" err="1" smtClean="0">
                <a:latin typeface="+mn-lt"/>
                <a:cs typeface="Arial" pitchFamily="34" charset="0"/>
              </a:rPr>
              <a:t>was</a:t>
            </a:r>
            <a:r>
              <a:rPr lang="cs-CZ" sz="1200" i="1" noProof="0" dirty="0" smtClean="0">
                <a:latin typeface="+mn-lt"/>
                <a:cs typeface="Arial" pitchFamily="34" charset="0"/>
              </a:rPr>
              <a:t> </a:t>
            </a:r>
            <a:r>
              <a:rPr lang="cs-CZ" sz="1200" i="1" noProof="0" dirty="0" err="1" smtClean="0">
                <a:latin typeface="+mn-lt"/>
                <a:cs typeface="Arial" pitchFamily="34" charset="0"/>
              </a:rPr>
              <a:t>entrusted</a:t>
            </a:r>
            <a:r>
              <a:rPr lang="cs-CZ" sz="1200" i="1" noProof="0" dirty="0" smtClean="0">
                <a:latin typeface="+mn-lt"/>
                <a:cs typeface="Arial" pitchFamily="34" charset="0"/>
              </a:rPr>
              <a:t> to </a:t>
            </a:r>
            <a:r>
              <a:rPr lang="cs-CZ" sz="1200" i="1" noProof="0" dirty="0" err="1" smtClean="0">
                <a:latin typeface="+mn-lt"/>
                <a:cs typeface="Arial" pitchFamily="34" charset="0"/>
              </a:rPr>
              <a:t>Strategic</a:t>
            </a:r>
            <a:r>
              <a:rPr lang="cs-CZ" sz="1200" i="1" noProof="0" dirty="0" smtClean="0">
                <a:latin typeface="+mn-lt"/>
                <a:cs typeface="Arial" pitchFamily="34" charset="0"/>
              </a:rPr>
              <a:t> </a:t>
            </a:r>
            <a:r>
              <a:rPr lang="cs-CZ" sz="1200" i="1" noProof="0" dirty="0" err="1" smtClean="0">
                <a:latin typeface="+mn-lt"/>
                <a:cs typeface="Arial" pitchFamily="34" charset="0"/>
              </a:rPr>
              <a:t>goal</a:t>
            </a:r>
            <a:r>
              <a:rPr lang="cs-CZ" sz="1200" i="1" noProof="0" dirty="0" smtClean="0">
                <a:latin typeface="+mn-lt"/>
                <a:cs typeface="Arial" pitchFamily="34" charset="0"/>
              </a:rPr>
              <a:t> 1 </a:t>
            </a:r>
            <a:r>
              <a:rPr lang="cs-CZ" sz="1200" i="1" noProof="0" dirty="0" err="1" smtClean="0">
                <a:latin typeface="+mn-lt"/>
                <a:cs typeface="Arial" pitchFamily="34" charset="0"/>
              </a:rPr>
              <a:t>within</a:t>
            </a:r>
            <a:r>
              <a:rPr lang="cs-CZ" sz="1200" i="1" baseline="0" noProof="0" dirty="0" smtClean="0">
                <a:latin typeface="+mn-lt"/>
                <a:cs typeface="Arial" pitchFamily="34" charset="0"/>
              </a:rPr>
              <a:t> the </a:t>
            </a:r>
            <a:r>
              <a:rPr lang="cs-CZ" sz="1200" i="1" baseline="0" noProof="0" dirty="0" err="1" smtClean="0">
                <a:latin typeface="+mn-lt"/>
                <a:cs typeface="Arial" pitchFamily="34" charset="0"/>
              </a:rPr>
              <a:t>current</a:t>
            </a:r>
            <a:r>
              <a:rPr lang="cs-CZ" sz="1200" i="1" baseline="0" noProof="0" dirty="0" smtClean="0">
                <a:latin typeface="+mn-lt"/>
                <a:cs typeface="Arial" pitchFamily="34" charset="0"/>
              </a:rPr>
              <a:t> </a:t>
            </a:r>
            <a:r>
              <a:rPr lang="cs-CZ" sz="1200" i="1" baseline="0" noProof="0" dirty="0" err="1" smtClean="0">
                <a:latin typeface="+mn-lt"/>
                <a:cs typeface="Arial" pitchFamily="34" charset="0"/>
              </a:rPr>
              <a:t>Strategic</a:t>
            </a:r>
            <a:r>
              <a:rPr lang="cs-CZ" sz="1200" i="1" baseline="0" noProof="0" dirty="0" smtClean="0">
                <a:latin typeface="+mn-lt"/>
                <a:cs typeface="Arial" pitchFamily="34" charset="0"/>
              </a:rPr>
              <a:t> </a:t>
            </a:r>
            <a:r>
              <a:rPr lang="cs-CZ" sz="1200" i="1" baseline="0" noProof="0" dirty="0" err="1" smtClean="0">
                <a:latin typeface="+mn-lt"/>
                <a:cs typeface="Arial" pitchFamily="34" charset="0"/>
              </a:rPr>
              <a:t>Plan</a:t>
            </a:r>
            <a:r>
              <a:rPr lang="cs-CZ" sz="1200" i="1" noProof="0" dirty="0" smtClean="0">
                <a:latin typeface="+mn-lt"/>
                <a:cs typeface="Arial" pitchFamily="34" charset="0"/>
              </a:rPr>
              <a:t>. </a:t>
            </a:r>
            <a:r>
              <a:rPr lang="en-GB" sz="1200" i="1" noProof="0" dirty="0" smtClean="0">
                <a:latin typeface="+mn-lt"/>
                <a:cs typeface="Arial" pitchFamily="34" charset="0"/>
              </a:rPr>
              <a:t>All the databases are </a:t>
            </a:r>
            <a:r>
              <a:rPr lang="en-GB" sz="1200" i="1" u="none" baseline="0" noProof="0" dirty="0" smtClean="0">
                <a:solidFill>
                  <a:schemeClr val="tx1"/>
                </a:solidFill>
                <a:latin typeface="+mn-lt"/>
                <a:cs typeface="Arial" pitchFamily="34" charset="0"/>
              </a:rPr>
              <a:t>continuously</a:t>
            </a:r>
            <a:r>
              <a:rPr lang="en-GB" sz="1200" i="1" noProof="0" dirty="0" smtClean="0">
                <a:latin typeface="+mn-lt"/>
                <a:cs typeface="Arial" pitchFamily="34" charset="0"/>
              </a:rPr>
              <a:t> updated.</a:t>
            </a:r>
          </a:p>
          <a:p>
            <a:pPr marL="172993" indent="-172993">
              <a:buFontTx/>
              <a:buChar char="-"/>
            </a:pPr>
            <a:r>
              <a:rPr lang="en-GB" sz="1200" i="1" noProof="0" dirty="0" smtClean="0">
                <a:latin typeface="+mn-lt"/>
                <a:cs typeface="Arial" pitchFamily="34" charset="0"/>
              </a:rPr>
              <a:t>It is also possible (if the internet connection is available) to show it directly on the EUROSAI website (www.eurosai.org)</a:t>
            </a:r>
            <a:endParaRPr lang="en-GB" sz="1200" dirty="0" smtClean="0">
              <a:latin typeface="+mn-lt"/>
              <a:cs typeface="Arial" pitchFamily="34" charset="0"/>
            </a:endParaRPr>
          </a:p>
          <a:p>
            <a:endParaRPr lang="en-GB" sz="1200" dirty="0" smtClean="0">
              <a:latin typeface="+mn-lt"/>
              <a:cs typeface="Arial" pitchFamily="34" charset="0"/>
            </a:endParaRPr>
          </a:p>
          <a:p>
            <a:pPr algn="just"/>
            <a:r>
              <a:rPr lang="en-GB" sz="1200" b="1" i="1" dirty="0" smtClean="0">
                <a:latin typeface="+mn-lt"/>
                <a:cs typeface="Arial" pitchFamily="34" charset="0"/>
              </a:rPr>
              <a:t>Database of audits</a:t>
            </a:r>
          </a:p>
          <a:p>
            <a:pPr algn="just"/>
            <a:endParaRPr lang="en-GB" sz="1200" b="1" i="1" dirty="0" smtClean="0">
              <a:latin typeface="+mn-lt"/>
              <a:cs typeface="Arial" pitchFamily="34" charset="0"/>
            </a:endParaRPr>
          </a:p>
          <a:p>
            <a:pPr algn="just"/>
            <a:r>
              <a:rPr lang="en-GB" sz="1200" dirty="0" smtClean="0">
                <a:solidFill>
                  <a:schemeClr val="tx1"/>
                </a:solidFill>
                <a:latin typeface="+mn-lt"/>
                <a:cs typeface="Arial" pitchFamily="34" charset="0"/>
              </a:rPr>
              <a:t>This database was created to concentrate all the information from published audit reports which were produced by EUROSAI members in one spot. The database is designed to contain basic information concerning audit reports</a:t>
            </a:r>
            <a:r>
              <a:rPr lang="cs-CZ" sz="1200" dirty="0" smtClean="0">
                <a:solidFill>
                  <a:schemeClr val="tx1"/>
                </a:solidFill>
                <a:latin typeface="+mn-lt"/>
                <a:cs typeface="Arial" pitchFamily="34" charset="0"/>
              </a:rPr>
              <a:t>,</a:t>
            </a:r>
            <a:r>
              <a:rPr lang="cs-CZ" sz="1200" baseline="0" dirty="0" smtClean="0">
                <a:solidFill>
                  <a:schemeClr val="tx1"/>
                </a:solidFill>
                <a:latin typeface="+mn-lt"/>
                <a:cs typeface="Arial" pitchFamily="34" charset="0"/>
              </a:rPr>
              <a:t> </a:t>
            </a:r>
            <a:r>
              <a:rPr lang="cs-CZ" sz="1200" dirty="0" err="1" smtClean="0">
                <a:solidFill>
                  <a:schemeClr val="tx1"/>
                </a:solidFill>
                <a:latin typeface="+mn-lt"/>
                <a:cs typeface="Arial" pitchFamily="34" charset="0"/>
              </a:rPr>
              <a:t>other</a:t>
            </a:r>
            <a:r>
              <a:rPr lang="cs-CZ" sz="1200" dirty="0" smtClean="0">
                <a:solidFill>
                  <a:schemeClr val="tx1"/>
                </a:solidFill>
                <a:latin typeface="+mn-lt"/>
                <a:cs typeface="Arial" pitchFamily="34" charset="0"/>
              </a:rPr>
              <a:t> </a:t>
            </a:r>
            <a:r>
              <a:rPr lang="cs-CZ" sz="1200" dirty="0" err="1" smtClean="0">
                <a:solidFill>
                  <a:schemeClr val="tx1"/>
                </a:solidFill>
                <a:latin typeface="+mn-lt"/>
                <a:cs typeface="Arial" pitchFamily="34" charset="0"/>
              </a:rPr>
              <a:t>documents</a:t>
            </a:r>
            <a:r>
              <a:rPr lang="cs-CZ" sz="1200" baseline="0" dirty="0" smtClean="0">
                <a:solidFill>
                  <a:schemeClr val="tx1"/>
                </a:solidFill>
                <a:latin typeface="+mn-lt"/>
                <a:cs typeface="Arial" pitchFamily="34" charset="0"/>
              </a:rPr>
              <a:t> a</a:t>
            </a:r>
            <a:r>
              <a:rPr lang="en-GB" sz="1200" dirty="0" err="1" smtClean="0">
                <a:solidFill>
                  <a:schemeClr val="tx1"/>
                </a:solidFill>
                <a:latin typeface="+mn-lt"/>
                <a:cs typeface="Arial" pitchFamily="34" charset="0"/>
              </a:rPr>
              <a:t>nd</a:t>
            </a:r>
            <a:r>
              <a:rPr lang="en-GB" sz="1200" dirty="0" smtClean="0">
                <a:solidFill>
                  <a:schemeClr val="tx1"/>
                </a:solidFill>
                <a:latin typeface="+mn-lt"/>
                <a:cs typeface="Arial" pitchFamily="34" charset="0"/>
              </a:rPr>
              <a:t> link</a:t>
            </a:r>
            <a:r>
              <a:rPr lang="cs-CZ" sz="1200" dirty="0" smtClean="0">
                <a:solidFill>
                  <a:schemeClr val="tx1"/>
                </a:solidFill>
                <a:latin typeface="+mn-lt"/>
                <a:cs typeface="Arial" pitchFamily="34" charset="0"/>
              </a:rPr>
              <a:t>s</a:t>
            </a:r>
            <a:r>
              <a:rPr lang="en-GB" sz="1200" dirty="0" smtClean="0">
                <a:solidFill>
                  <a:schemeClr val="tx1"/>
                </a:solidFill>
                <a:latin typeface="+mn-lt"/>
                <a:cs typeface="Arial" pitchFamily="34" charset="0"/>
              </a:rPr>
              <a:t> to </a:t>
            </a:r>
            <a:r>
              <a:rPr lang="cs-CZ" sz="1200" dirty="0" err="1" smtClean="0">
                <a:solidFill>
                  <a:schemeClr val="tx1"/>
                </a:solidFill>
                <a:latin typeface="+mn-lt"/>
                <a:cs typeface="Arial" pitchFamily="34" charset="0"/>
              </a:rPr>
              <a:t>materials</a:t>
            </a:r>
            <a:r>
              <a:rPr lang="cs-CZ" sz="1200" dirty="0" smtClean="0">
                <a:solidFill>
                  <a:schemeClr val="tx1"/>
                </a:solidFill>
                <a:latin typeface="+mn-lt"/>
                <a:cs typeface="Arial" pitchFamily="34" charset="0"/>
              </a:rPr>
              <a:t>.</a:t>
            </a:r>
            <a:r>
              <a:rPr lang="en-GB" sz="1200" dirty="0" smtClean="0">
                <a:solidFill>
                  <a:schemeClr val="tx1"/>
                </a:solidFill>
                <a:latin typeface="+mn-lt"/>
                <a:cs typeface="Arial" pitchFamily="34" charset="0"/>
              </a:rPr>
              <a:t> </a:t>
            </a:r>
            <a:r>
              <a:rPr lang="en-GB" sz="1200" u="none" noProof="0" dirty="0" smtClean="0">
                <a:solidFill>
                  <a:schemeClr val="tx1"/>
                </a:solidFill>
                <a:latin typeface="+mn-lt"/>
                <a:cs typeface="Arial" pitchFamily="34" charset="0"/>
              </a:rPr>
              <a:t>There is also a search </a:t>
            </a:r>
            <a:r>
              <a:rPr lang="cs-CZ" sz="1200" u="none" noProof="0" dirty="0" err="1" smtClean="0">
                <a:solidFill>
                  <a:schemeClr val="tx1"/>
                </a:solidFill>
                <a:latin typeface="+mn-lt"/>
                <a:cs typeface="Arial" pitchFamily="34" charset="0"/>
              </a:rPr>
              <a:t>engine</a:t>
            </a:r>
            <a:r>
              <a:rPr lang="en-GB" sz="1200" u="none" noProof="0" dirty="0" smtClean="0">
                <a:solidFill>
                  <a:schemeClr val="tx1"/>
                </a:solidFill>
                <a:latin typeface="+mn-lt"/>
                <a:cs typeface="Arial" pitchFamily="34" charset="0"/>
              </a:rPr>
              <a:t>. The database is continuously </a:t>
            </a:r>
            <a:r>
              <a:rPr lang="cs-CZ" sz="1200" u="none" noProof="0" dirty="0" err="1" smtClean="0">
                <a:solidFill>
                  <a:schemeClr val="tx1"/>
                </a:solidFill>
                <a:latin typeface="+mn-lt"/>
                <a:cs typeface="Arial" pitchFamily="34" charset="0"/>
              </a:rPr>
              <a:t>being</a:t>
            </a:r>
            <a:r>
              <a:rPr lang="cs-CZ" sz="1200" u="none" noProof="0" dirty="0" smtClean="0">
                <a:solidFill>
                  <a:schemeClr val="tx1"/>
                </a:solidFill>
                <a:latin typeface="+mn-lt"/>
                <a:cs typeface="Arial" pitchFamily="34" charset="0"/>
              </a:rPr>
              <a:t> </a:t>
            </a:r>
            <a:r>
              <a:rPr lang="en-GB" sz="1200" u="none" noProof="0" dirty="0" smtClean="0">
                <a:solidFill>
                  <a:schemeClr val="tx1"/>
                </a:solidFill>
                <a:latin typeface="+mn-lt"/>
                <a:cs typeface="Arial" pitchFamily="34" charset="0"/>
              </a:rPr>
              <a:t>update</a:t>
            </a:r>
            <a:r>
              <a:rPr lang="cs-CZ" sz="1200" u="none" noProof="0" dirty="0" smtClean="0">
                <a:solidFill>
                  <a:schemeClr val="tx1"/>
                </a:solidFill>
                <a:latin typeface="+mn-lt"/>
                <a:cs typeface="Arial" pitchFamily="34" charset="0"/>
              </a:rPr>
              <a:t>d</a:t>
            </a:r>
            <a:r>
              <a:rPr lang="en-GB" sz="1200" u="none" noProof="0" dirty="0" smtClean="0">
                <a:solidFill>
                  <a:schemeClr val="tx1"/>
                </a:solidFill>
                <a:latin typeface="+mn-lt"/>
                <a:cs typeface="Arial" pitchFamily="34" charset="0"/>
              </a:rPr>
              <a:t>.</a:t>
            </a:r>
            <a:r>
              <a:rPr lang="cs-CZ" sz="1200" u="none" noProof="0" dirty="0" smtClean="0">
                <a:solidFill>
                  <a:schemeClr val="tx1"/>
                </a:solidFill>
                <a:latin typeface="+mn-lt"/>
                <a:cs typeface="Arial" pitchFamily="34" charset="0"/>
              </a:rPr>
              <a:t> EUROSAI</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SAIs</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add</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their</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finished</a:t>
            </a:r>
            <a:r>
              <a:rPr lang="cs-CZ" sz="1200" u="none" baseline="0" noProof="0" dirty="0" smtClean="0">
                <a:solidFill>
                  <a:schemeClr val="tx1"/>
                </a:solidFill>
                <a:latin typeface="+mn-lt"/>
                <a:cs typeface="Arial" pitchFamily="34" charset="0"/>
              </a:rPr>
              <a:t> audit </a:t>
            </a:r>
            <a:r>
              <a:rPr lang="cs-CZ" sz="1200" u="none" baseline="0" noProof="0" dirty="0" err="1" smtClean="0">
                <a:solidFill>
                  <a:schemeClr val="tx1"/>
                </a:solidFill>
                <a:latin typeface="+mn-lt"/>
                <a:cs typeface="Arial" pitchFamily="34" charset="0"/>
              </a:rPr>
              <a:t>reports</a:t>
            </a:r>
            <a:r>
              <a:rPr lang="cs-CZ" sz="1200" u="none" baseline="0" noProof="0" dirty="0" smtClean="0">
                <a:solidFill>
                  <a:schemeClr val="tx1"/>
                </a:solidFill>
                <a:latin typeface="+mn-lt"/>
                <a:cs typeface="Arial" pitchFamily="34" charset="0"/>
              </a:rPr>
              <a:t> on a </a:t>
            </a:r>
            <a:r>
              <a:rPr lang="cs-CZ" sz="1200" u="none" baseline="0" noProof="0" dirty="0" err="1" smtClean="0">
                <a:solidFill>
                  <a:schemeClr val="tx1"/>
                </a:solidFill>
                <a:latin typeface="+mn-lt"/>
                <a:cs typeface="Arial" pitchFamily="34" charset="0"/>
              </a:rPr>
              <a:t>regular</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basis</a:t>
            </a:r>
            <a:r>
              <a:rPr lang="cs-CZ" sz="1200" u="none" baseline="0" noProof="0" dirty="0" smtClean="0">
                <a:solidFill>
                  <a:schemeClr val="tx1"/>
                </a:solidFill>
                <a:latin typeface="+mn-lt"/>
                <a:cs typeface="Arial" pitchFamily="34" charset="0"/>
              </a:rPr>
              <a:t>.</a:t>
            </a:r>
            <a:r>
              <a:rPr lang="en-GB" sz="1200" u="none" noProof="0" dirty="0" smtClean="0">
                <a:solidFill>
                  <a:schemeClr val="tx1"/>
                </a:solidFill>
                <a:latin typeface="+mn-lt"/>
                <a:cs typeface="Arial" pitchFamily="34" charset="0"/>
              </a:rPr>
              <a:t> </a:t>
            </a:r>
            <a:r>
              <a:rPr lang="en-US" sz="1200" u="none" noProof="0" dirty="0" smtClean="0">
                <a:solidFill>
                  <a:schemeClr val="tx1"/>
                </a:solidFill>
                <a:latin typeface="+mn-lt"/>
                <a:cs typeface="Arial" pitchFamily="34" charset="0"/>
              </a:rPr>
              <a:t>Audit reports are put into database via a special template form. A short video tutorial was created for the purpose to show illustratively how to add audit reports into </a:t>
            </a:r>
            <a:r>
              <a:rPr lang="cs-CZ" sz="1200" u="none" noProof="0" dirty="0" smtClean="0">
                <a:solidFill>
                  <a:schemeClr val="tx1"/>
                </a:solidFill>
                <a:latin typeface="+mn-lt"/>
                <a:cs typeface="Arial" pitchFamily="34" charset="0"/>
              </a:rPr>
              <a:t>the </a:t>
            </a:r>
            <a:r>
              <a:rPr lang="en-US" sz="1200" u="none" noProof="0" dirty="0" smtClean="0">
                <a:solidFill>
                  <a:schemeClr val="tx1"/>
                </a:solidFill>
                <a:latin typeface="+mn-lt"/>
                <a:cs typeface="Arial" pitchFamily="34" charset="0"/>
              </a:rPr>
              <a:t>database. This video is at disposal for users of the database on the EUROSAI website.</a:t>
            </a:r>
            <a:r>
              <a:rPr lang="cs-CZ" sz="1200" u="none" noProof="0" dirty="0" smtClean="0">
                <a:solidFill>
                  <a:schemeClr val="tx1"/>
                </a:solidFill>
                <a:latin typeface="+mn-lt"/>
                <a:cs typeface="Arial" pitchFamily="34" charset="0"/>
              </a:rPr>
              <a:t> </a:t>
            </a:r>
            <a:r>
              <a:rPr lang="cs-CZ" sz="1200" u="none" noProof="0" dirty="0" err="1" smtClean="0">
                <a:solidFill>
                  <a:schemeClr val="tx1"/>
                </a:solidFill>
                <a:latin typeface="+mn-lt"/>
                <a:cs typeface="Arial" pitchFamily="34" charset="0"/>
              </a:rPr>
              <a:t>There</a:t>
            </a:r>
            <a:r>
              <a:rPr lang="cs-CZ" sz="1200" u="none" noProof="0" dirty="0" smtClean="0">
                <a:solidFill>
                  <a:schemeClr val="tx1"/>
                </a:solidFill>
                <a:latin typeface="+mn-lt"/>
                <a:cs typeface="Arial" pitchFamily="34" charset="0"/>
              </a:rPr>
              <a:t> are </a:t>
            </a:r>
            <a:r>
              <a:rPr lang="cs-CZ" sz="1200" u="none" noProof="0" dirty="0" err="1" smtClean="0">
                <a:solidFill>
                  <a:schemeClr val="tx1"/>
                </a:solidFill>
                <a:latin typeface="+mn-lt"/>
                <a:cs typeface="Arial" pitchFamily="34" charset="0"/>
              </a:rPr>
              <a:t>audits</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from</a:t>
            </a:r>
            <a:r>
              <a:rPr lang="cs-CZ" sz="1200" u="none" baseline="0" noProof="0" dirty="0" smtClean="0">
                <a:solidFill>
                  <a:schemeClr val="tx1"/>
                </a:solidFill>
                <a:latin typeface="+mn-lt"/>
                <a:cs typeface="Arial" pitchFamily="34" charset="0"/>
              </a:rPr>
              <a:t> as early as 2001 but most of the audit </a:t>
            </a:r>
            <a:r>
              <a:rPr lang="cs-CZ" sz="1200" u="none" baseline="0" noProof="0" dirty="0" err="1" smtClean="0">
                <a:solidFill>
                  <a:schemeClr val="tx1"/>
                </a:solidFill>
                <a:latin typeface="+mn-lt"/>
                <a:cs typeface="Arial" pitchFamily="34" charset="0"/>
              </a:rPr>
              <a:t>materials</a:t>
            </a:r>
            <a:r>
              <a:rPr lang="cs-CZ" sz="1200" u="none" baseline="0" noProof="0" dirty="0" smtClean="0">
                <a:solidFill>
                  <a:schemeClr val="tx1"/>
                </a:solidFill>
                <a:latin typeface="+mn-lt"/>
                <a:cs typeface="Arial" pitchFamily="34" charset="0"/>
              </a:rPr>
              <a:t> are </a:t>
            </a:r>
            <a:r>
              <a:rPr lang="cs-CZ" sz="1200" u="none" baseline="0" noProof="0" dirty="0" err="1" smtClean="0">
                <a:solidFill>
                  <a:schemeClr val="tx1"/>
                </a:solidFill>
                <a:latin typeface="+mn-lt"/>
                <a:cs typeface="Arial" pitchFamily="34" charset="0"/>
              </a:rPr>
              <a:t>from</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recent</a:t>
            </a:r>
            <a:r>
              <a:rPr lang="cs-CZ" sz="1200" u="none" baseline="0" noProof="0" dirty="0" smtClean="0">
                <a:solidFill>
                  <a:schemeClr val="tx1"/>
                </a:solidFill>
                <a:latin typeface="+mn-lt"/>
                <a:cs typeface="Arial" pitchFamily="34" charset="0"/>
              </a:rPr>
              <a:t> </a:t>
            </a:r>
            <a:r>
              <a:rPr lang="cs-CZ" sz="1200" u="none" baseline="0" noProof="0" dirty="0" err="1" smtClean="0">
                <a:solidFill>
                  <a:schemeClr val="tx1"/>
                </a:solidFill>
                <a:latin typeface="+mn-lt"/>
                <a:cs typeface="Arial" pitchFamily="34" charset="0"/>
              </a:rPr>
              <a:t>years</a:t>
            </a:r>
            <a:r>
              <a:rPr lang="cs-CZ" sz="1200" u="none" baseline="0" noProof="0" dirty="0" smtClean="0">
                <a:solidFill>
                  <a:schemeClr val="tx1"/>
                </a:solidFill>
                <a:latin typeface="+mn-lt"/>
                <a:cs typeface="Arial" pitchFamily="34" charset="0"/>
              </a:rPr>
              <a:t>. </a:t>
            </a:r>
            <a:endParaRPr lang="cs-CZ" sz="1200" u="none" noProof="0" dirty="0" smtClean="0">
              <a:solidFill>
                <a:schemeClr val="tx1"/>
              </a:solidFill>
              <a:latin typeface="+mn-lt"/>
              <a:cs typeface="Arial" pitchFamily="34" charset="0"/>
            </a:endParaRPr>
          </a:p>
          <a:p>
            <a:pPr algn="just"/>
            <a:endParaRPr lang="en-GB" sz="1200" dirty="0" smtClean="0">
              <a:solidFill>
                <a:srgbClr val="FF0000"/>
              </a:solidFill>
              <a:latin typeface="+mn-lt"/>
              <a:cs typeface="Arial" pitchFamily="34" charset="0"/>
            </a:endParaRPr>
          </a:p>
          <a:p>
            <a:pPr marL="172993" indent="-172993" algn="just">
              <a:buFontTx/>
              <a:buChar char="-"/>
            </a:pPr>
            <a:r>
              <a:rPr lang="en-GB" sz="1200" dirty="0" smtClean="0">
                <a:latin typeface="+mn-lt"/>
                <a:cs typeface="Arial" pitchFamily="34" charset="0"/>
              </a:rPr>
              <a:t>There is a fixed structure of individual items in the database. In the database you can find basic information about audit reports:</a:t>
            </a:r>
          </a:p>
          <a:p>
            <a:pPr algn="just"/>
            <a:endParaRPr lang="en-GB" sz="1200" dirty="0" smtClean="0">
              <a:latin typeface="+mn-lt"/>
              <a:cs typeface="Arial" pitchFamily="34" charset="0"/>
            </a:endParaRPr>
          </a:p>
          <a:p>
            <a:pPr marL="345986" indent="-345986" algn="just">
              <a:buFont typeface="Arial" pitchFamily="34" charset="0"/>
              <a:buChar char="•"/>
            </a:pPr>
            <a:r>
              <a:rPr lang="en-GB" sz="1200" dirty="0" smtClean="0">
                <a:latin typeface="+mn-lt"/>
                <a:cs typeface="Arial" pitchFamily="34" charset="0"/>
              </a:rPr>
              <a:t>Audit title in English</a:t>
            </a:r>
          </a:p>
          <a:p>
            <a:pPr marL="345986" indent="-345986" algn="just">
              <a:buFont typeface="Arial" pitchFamily="34" charset="0"/>
              <a:buChar char="•"/>
            </a:pPr>
            <a:r>
              <a:rPr lang="en-GB" sz="1200" dirty="0" smtClean="0">
                <a:latin typeface="+mn-lt"/>
                <a:cs typeface="Arial" pitchFamily="34" charset="0"/>
              </a:rPr>
              <a:t>Audit title in original language</a:t>
            </a:r>
          </a:p>
          <a:p>
            <a:pPr marL="345986" indent="-345986" algn="just">
              <a:buFont typeface="Arial" pitchFamily="34" charset="0"/>
              <a:buChar char="•"/>
            </a:pPr>
            <a:r>
              <a:rPr lang="en-GB" sz="1200" dirty="0" smtClean="0">
                <a:latin typeface="+mn-lt"/>
                <a:cs typeface="Arial" pitchFamily="34" charset="0"/>
              </a:rPr>
              <a:t>Subject area</a:t>
            </a:r>
          </a:p>
          <a:p>
            <a:pPr marL="345986" indent="-345986" algn="just">
              <a:buFont typeface="Arial" pitchFamily="34" charset="0"/>
              <a:buChar char="•"/>
            </a:pPr>
            <a:r>
              <a:rPr lang="en-GB" sz="1200" dirty="0" smtClean="0">
                <a:latin typeface="+mn-lt"/>
                <a:cs typeface="Arial" pitchFamily="34" charset="0"/>
              </a:rPr>
              <a:t>Year of publication</a:t>
            </a:r>
          </a:p>
          <a:p>
            <a:pPr marL="345986" indent="-345986" algn="just">
              <a:buFont typeface="Arial" pitchFamily="34" charset="0"/>
              <a:buChar char="•"/>
            </a:pPr>
            <a:r>
              <a:rPr lang="en-GB" sz="1200" dirty="0" smtClean="0">
                <a:latin typeface="+mn-lt"/>
                <a:cs typeface="Arial" pitchFamily="34" charset="0"/>
              </a:rPr>
              <a:t>Type of audit</a:t>
            </a:r>
            <a:r>
              <a:rPr lang="cs-CZ" sz="1200" baseline="0" dirty="0" smtClean="0">
                <a:latin typeface="+mn-lt"/>
                <a:cs typeface="Arial" pitchFamily="34" charset="0"/>
              </a:rPr>
              <a:t> – </a:t>
            </a:r>
            <a:r>
              <a:rPr lang="cs-CZ" sz="1200" baseline="0" dirty="0" err="1" smtClean="0">
                <a:latin typeface="+mn-lt"/>
                <a:cs typeface="Arial" pitchFamily="34" charset="0"/>
              </a:rPr>
              <a:t>compliance</a:t>
            </a:r>
            <a:r>
              <a:rPr lang="cs-CZ" sz="1200" baseline="0" dirty="0" smtClean="0">
                <a:latin typeface="+mn-lt"/>
                <a:cs typeface="Arial" pitchFamily="34" charset="0"/>
              </a:rPr>
              <a:t>, </a:t>
            </a:r>
            <a:r>
              <a:rPr lang="cs-CZ" sz="1200" baseline="0" dirty="0" err="1" smtClean="0">
                <a:latin typeface="+mn-lt"/>
                <a:cs typeface="Arial" pitchFamily="34" charset="0"/>
              </a:rPr>
              <a:t>financial</a:t>
            </a:r>
            <a:r>
              <a:rPr lang="cs-CZ" sz="1200" baseline="0" dirty="0" smtClean="0">
                <a:latin typeface="+mn-lt"/>
                <a:cs typeface="Arial" pitchFamily="34" charset="0"/>
              </a:rPr>
              <a:t> and performance</a:t>
            </a:r>
            <a:endParaRPr lang="en-GB" sz="1200" dirty="0" smtClean="0">
              <a:latin typeface="+mn-lt"/>
              <a:cs typeface="Arial" pitchFamily="34" charset="0"/>
            </a:endParaRPr>
          </a:p>
          <a:p>
            <a:pPr marL="345986" indent="-345986" algn="just">
              <a:buFont typeface="Arial" pitchFamily="34" charset="0"/>
              <a:buChar char="•"/>
            </a:pPr>
            <a:r>
              <a:rPr lang="en-GB" sz="1200" dirty="0" smtClean="0">
                <a:latin typeface="+mn-lt"/>
                <a:cs typeface="Arial" pitchFamily="34" charset="0"/>
              </a:rPr>
              <a:t>Short description</a:t>
            </a:r>
          </a:p>
          <a:p>
            <a:pPr marL="345986" indent="-345986" algn="just">
              <a:buFont typeface="Arial" pitchFamily="34" charset="0"/>
              <a:buChar char="•"/>
            </a:pPr>
            <a:r>
              <a:rPr lang="en-GB" sz="1200" dirty="0" smtClean="0">
                <a:latin typeface="+mn-lt"/>
                <a:cs typeface="Arial" pitchFamily="34" charset="0"/>
              </a:rPr>
              <a:t>Country of origin</a:t>
            </a:r>
          </a:p>
          <a:p>
            <a:pPr marL="345986" indent="-345986" algn="just">
              <a:buFont typeface="Arial" pitchFamily="34" charset="0"/>
              <a:buChar char="•"/>
            </a:pPr>
            <a:r>
              <a:rPr lang="en-GB" sz="1200" dirty="0" smtClean="0">
                <a:latin typeface="+mn-lt"/>
                <a:cs typeface="Arial" pitchFamily="34" charset="0"/>
              </a:rPr>
              <a:t>Materials available</a:t>
            </a:r>
          </a:p>
          <a:p>
            <a:pPr marL="345986" indent="-345986" algn="just">
              <a:buFont typeface="Arial" pitchFamily="34" charset="0"/>
              <a:buChar char="•"/>
            </a:pPr>
            <a:r>
              <a:rPr lang="en-GB" sz="1200" dirty="0" smtClean="0">
                <a:latin typeface="+mn-lt"/>
                <a:cs typeface="Arial" pitchFamily="34" charset="0"/>
              </a:rPr>
              <a:t>Type of performance</a:t>
            </a:r>
          </a:p>
          <a:p>
            <a:pPr marL="345986" indent="-345986" algn="just">
              <a:buFont typeface="Arial" pitchFamily="34" charset="0"/>
              <a:buChar char="•"/>
            </a:pPr>
            <a:r>
              <a:rPr lang="en-GB" sz="1200" dirty="0" smtClean="0">
                <a:latin typeface="+mn-lt"/>
                <a:cs typeface="Arial" pitchFamily="34" charset="0"/>
              </a:rPr>
              <a:t>Contact</a:t>
            </a:r>
          </a:p>
          <a:p>
            <a:pPr algn="just"/>
            <a:endParaRPr lang="en-GB" sz="1200" dirty="0" smtClean="0">
              <a:latin typeface="+mn-lt"/>
              <a:cs typeface="Arial" pitchFamily="34" charset="0"/>
            </a:endParaRPr>
          </a:p>
          <a:p>
            <a:pPr algn="just"/>
            <a:r>
              <a:rPr lang="en-GB" sz="1200" dirty="0" smtClean="0">
                <a:latin typeface="+mn-lt"/>
                <a:cs typeface="Arial" pitchFamily="34" charset="0"/>
              </a:rPr>
              <a:t>In the field </a:t>
            </a:r>
            <a:r>
              <a:rPr lang="cs-CZ" sz="1200" dirty="0" smtClean="0">
                <a:latin typeface="+mn-lt"/>
                <a:cs typeface="Arial" pitchFamily="34" charset="0"/>
              </a:rPr>
              <a:t>“</a:t>
            </a:r>
            <a:r>
              <a:rPr lang="en-US" sz="1200" dirty="0" smtClean="0">
                <a:latin typeface="+mn-lt"/>
                <a:cs typeface="Arial" pitchFamily="34" charset="0"/>
              </a:rPr>
              <a:t>Type of performance“ - you can find out if the audit was conducted individually by a SAI or as </a:t>
            </a:r>
            <a:r>
              <a:rPr lang="cs-CZ" sz="1200" dirty="0" smtClean="0">
                <a:latin typeface="+mn-lt"/>
                <a:cs typeface="Arial" pitchFamily="34" charset="0"/>
              </a:rPr>
              <a:t>a</a:t>
            </a:r>
            <a:r>
              <a:rPr lang="cs-CZ" sz="1200" baseline="0" dirty="0" smtClean="0">
                <a:latin typeface="+mn-lt"/>
                <a:cs typeface="Arial" pitchFamily="34" charset="0"/>
              </a:rPr>
              <a:t> </a:t>
            </a:r>
            <a:r>
              <a:rPr lang="en-US" sz="1200" dirty="0" smtClean="0">
                <a:latin typeface="+mn-lt"/>
                <a:cs typeface="Arial" pitchFamily="34" charset="0"/>
              </a:rPr>
              <a:t>cooperative</a:t>
            </a:r>
            <a:r>
              <a:rPr lang="cs-CZ" sz="1200" dirty="0" smtClean="0">
                <a:latin typeface="+mn-lt"/>
                <a:cs typeface="Arial" pitchFamily="34" charset="0"/>
              </a:rPr>
              <a:t> audit</a:t>
            </a:r>
            <a:r>
              <a:rPr lang="en-US" sz="1200" dirty="0" smtClean="0">
                <a:latin typeface="+mn-lt"/>
                <a:cs typeface="Arial" pitchFamily="34" charset="0"/>
              </a:rPr>
              <a:t>.</a:t>
            </a:r>
            <a:r>
              <a:rPr lang="cs-CZ" sz="1200" dirty="0" smtClean="0">
                <a:latin typeface="+mn-lt"/>
                <a:cs typeface="Arial" pitchFamily="34" charset="0"/>
              </a:rPr>
              <a:t> </a:t>
            </a:r>
            <a:endParaRPr lang="en-US" sz="1200" dirty="0" smtClean="0">
              <a:latin typeface="+mn-lt"/>
              <a:cs typeface="Arial" pitchFamily="34" charset="0"/>
            </a:endParaRPr>
          </a:p>
          <a:p>
            <a:endParaRPr lang="en-US" sz="1200" dirty="0" smtClean="0">
              <a:latin typeface="+mn-lt"/>
              <a:cs typeface="Arial" pitchFamily="34" charset="0"/>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15</a:t>
            </a:fld>
            <a:endParaRPr lang="cs-CZ"/>
          </a:p>
        </p:txBody>
      </p:sp>
    </p:spTree>
    <p:extLst>
      <p:ext uri="{BB962C8B-B14F-4D97-AF65-F5344CB8AC3E}">
        <p14:creationId xmlns:p14="http://schemas.microsoft.com/office/powerpoint/2010/main" val="54905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GB" sz="1200" b="1" i="1" dirty="0" smtClean="0">
                <a:latin typeface="+mn-lt"/>
                <a:cs typeface="Arial" pitchFamily="34" charset="0"/>
              </a:rPr>
              <a:t>Database of products</a:t>
            </a:r>
          </a:p>
          <a:p>
            <a:pPr algn="just"/>
            <a:endParaRPr lang="en-GB" sz="1200" dirty="0" smtClean="0">
              <a:latin typeface="+mn-lt"/>
              <a:cs typeface="Arial" pitchFamily="34" charset="0"/>
            </a:endParaRPr>
          </a:p>
          <a:p>
            <a:pPr algn="just"/>
            <a:r>
              <a:rPr lang="en-GB" sz="1200" dirty="0" smtClean="0">
                <a:latin typeface="+mn-lt"/>
                <a:cs typeface="Arial" pitchFamily="34" charset="0"/>
              </a:rPr>
              <a:t>The intention of this database is to concentrate all the products</a:t>
            </a:r>
            <a:r>
              <a:rPr lang="cs-CZ" sz="1200" dirty="0" smtClean="0">
                <a:latin typeface="+mn-lt"/>
                <a:cs typeface="Arial" pitchFamily="34" charset="0"/>
              </a:rPr>
              <a:t> </a:t>
            </a:r>
            <a:r>
              <a:rPr lang="cs-CZ" sz="1200" dirty="0" err="1" smtClean="0">
                <a:latin typeface="+mn-lt"/>
                <a:cs typeface="Arial" pitchFamily="34" charset="0"/>
              </a:rPr>
              <a:t>available</a:t>
            </a:r>
            <a:r>
              <a:rPr lang="en-GB" sz="1200" dirty="0" smtClean="0">
                <a:latin typeface="+mn-lt"/>
                <a:cs typeface="Arial" pitchFamily="34" charset="0"/>
              </a:rPr>
              <a:t> </a:t>
            </a:r>
            <a:r>
              <a:rPr lang="cs-CZ" sz="1200" dirty="0" smtClean="0">
                <a:latin typeface="+mn-lt"/>
                <a:cs typeface="Arial" pitchFamily="34" charset="0"/>
              </a:rPr>
              <a:t>i</a:t>
            </a:r>
            <a:r>
              <a:rPr lang="en-GB" sz="1200" dirty="0" smtClean="0">
                <a:latin typeface="+mn-lt"/>
                <a:cs typeface="Arial" pitchFamily="34" charset="0"/>
              </a:rPr>
              <a:t>n one spot for </a:t>
            </a:r>
            <a:r>
              <a:rPr lang="cs-CZ" sz="1200" dirty="0" smtClean="0">
                <a:latin typeface="+mn-lt"/>
                <a:cs typeface="Arial" pitchFamily="34" charset="0"/>
              </a:rPr>
              <a:t>a </a:t>
            </a:r>
            <a:r>
              <a:rPr lang="en-GB" sz="1200" dirty="0" smtClean="0">
                <a:latin typeface="+mn-lt"/>
                <a:cs typeface="Arial" pitchFamily="34" charset="0"/>
              </a:rPr>
              <a:t>better orientation in the field of auditing. There is also a search </a:t>
            </a:r>
            <a:r>
              <a:rPr lang="cs-CZ" sz="1200" dirty="0" err="1" smtClean="0">
                <a:latin typeface="+mn-lt"/>
                <a:cs typeface="Arial" pitchFamily="34" charset="0"/>
              </a:rPr>
              <a:t>engine</a:t>
            </a:r>
            <a:r>
              <a:rPr lang="en-GB" sz="1200" dirty="0" smtClean="0">
                <a:latin typeface="+mn-lt"/>
                <a:cs typeface="Arial" pitchFamily="34" charset="0"/>
              </a:rPr>
              <a:t> to find the right information faster.</a:t>
            </a:r>
          </a:p>
          <a:p>
            <a:pPr algn="just"/>
            <a:endParaRPr lang="en-GB" sz="1200" dirty="0" smtClean="0">
              <a:latin typeface="+mn-lt"/>
              <a:cs typeface="Arial" pitchFamily="34" charset="0"/>
            </a:endParaRPr>
          </a:p>
          <a:p>
            <a:pPr algn="just"/>
            <a:r>
              <a:rPr lang="en-GB" sz="1200" dirty="0" smtClean="0">
                <a:latin typeface="+mn-lt"/>
                <a:cs typeface="Arial" pitchFamily="34" charset="0"/>
              </a:rPr>
              <a:t>This database contains various products of INTOSAI and EUROSAI WGs and Committees (e.g. Contact committee). Under the word </a:t>
            </a:r>
            <a:r>
              <a:rPr lang="cs-CZ" sz="1200" dirty="0" smtClean="0">
                <a:latin typeface="+mn-lt"/>
                <a:cs typeface="Arial" pitchFamily="34" charset="0"/>
              </a:rPr>
              <a:t>“</a:t>
            </a:r>
            <a:r>
              <a:rPr lang="en-GB" sz="1200" dirty="0" smtClean="0">
                <a:latin typeface="+mn-lt"/>
                <a:cs typeface="Arial" pitchFamily="34" charset="0"/>
              </a:rPr>
              <a:t>products“ we mean e.g. publications, guidelines, handbooks, minutes from meetings, general materials etc. The database is created in the same way as the database of audits –</a:t>
            </a:r>
            <a:r>
              <a:rPr lang="cs-CZ" sz="1200" baseline="0" dirty="0" smtClean="0">
                <a:latin typeface="+mn-lt"/>
                <a:cs typeface="Arial" pitchFamily="34" charset="0"/>
              </a:rPr>
              <a:t> </a:t>
            </a:r>
            <a:r>
              <a:rPr lang="en-GB" sz="1200" dirty="0" smtClean="0">
                <a:latin typeface="+mn-lt"/>
                <a:cs typeface="Arial" pitchFamily="34" charset="0"/>
              </a:rPr>
              <a:t>links</a:t>
            </a:r>
            <a:r>
              <a:rPr lang="cs-CZ" sz="1200" dirty="0" smtClean="0">
                <a:latin typeface="+mn-lt"/>
                <a:cs typeface="Arial" pitchFamily="34" charset="0"/>
              </a:rPr>
              <a:t>, </a:t>
            </a:r>
            <a:r>
              <a:rPr lang="cs-CZ" sz="1200" dirty="0" err="1" smtClean="0">
                <a:latin typeface="+mn-lt"/>
                <a:cs typeface="Arial" pitchFamily="34" charset="0"/>
              </a:rPr>
              <a:t>documents</a:t>
            </a:r>
            <a:r>
              <a:rPr lang="cs-CZ" sz="1200" dirty="0" smtClean="0">
                <a:latin typeface="+mn-lt"/>
                <a:cs typeface="Arial" pitchFamily="34" charset="0"/>
              </a:rPr>
              <a:t> (</a:t>
            </a:r>
            <a:r>
              <a:rPr lang="cs-CZ" sz="1200" dirty="0" err="1" smtClean="0">
                <a:latin typeface="+mn-lt"/>
                <a:cs typeface="Arial" pitchFamily="34" charset="0"/>
              </a:rPr>
              <a:t>usually</a:t>
            </a:r>
            <a:r>
              <a:rPr lang="cs-CZ" sz="1200" dirty="0" smtClean="0">
                <a:latin typeface="+mn-lt"/>
                <a:cs typeface="Arial" pitchFamily="34" charset="0"/>
              </a:rPr>
              <a:t> in PDF </a:t>
            </a:r>
            <a:r>
              <a:rPr lang="cs-CZ" sz="1200" dirty="0" err="1" smtClean="0">
                <a:latin typeface="+mn-lt"/>
                <a:cs typeface="Arial" pitchFamily="34" charset="0"/>
              </a:rPr>
              <a:t>format</a:t>
            </a:r>
            <a:r>
              <a:rPr lang="cs-CZ" sz="1200" dirty="0" smtClean="0">
                <a:latin typeface="+mn-lt"/>
                <a:cs typeface="Arial" pitchFamily="34" charset="0"/>
              </a:rPr>
              <a:t>)</a:t>
            </a:r>
            <a:r>
              <a:rPr lang="en-GB" sz="1200" dirty="0" smtClean="0">
                <a:latin typeface="+mn-lt"/>
                <a:cs typeface="Arial" pitchFamily="34" charset="0"/>
              </a:rPr>
              <a:t> to the products and other information such as:</a:t>
            </a:r>
          </a:p>
          <a:p>
            <a:pPr algn="just"/>
            <a:endParaRPr lang="en-GB" sz="1200" dirty="0" smtClean="0">
              <a:latin typeface="+mn-lt"/>
              <a:cs typeface="Arial" pitchFamily="34" charset="0"/>
            </a:endParaRPr>
          </a:p>
          <a:p>
            <a:pPr marL="345986" indent="-345986" algn="just">
              <a:buFont typeface="Arial" pitchFamily="34" charset="0"/>
              <a:buChar char="•"/>
            </a:pPr>
            <a:r>
              <a:rPr lang="en-GB" sz="1200" dirty="0" smtClean="0">
                <a:latin typeface="+mn-lt"/>
                <a:cs typeface="Arial" pitchFamily="34" charset="0"/>
              </a:rPr>
              <a:t>Title</a:t>
            </a:r>
          </a:p>
          <a:p>
            <a:pPr marL="345986" indent="-345986" algn="just">
              <a:buFont typeface="Arial" pitchFamily="34" charset="0"/>
              <a:buChar char="•"/>
            </a:pPr>
            <a:r>
              <a:rPr lang="en-GB" sz="1200" dirty="0" smtClean="0">
                <a:latin typeface="+mn-lt"/>
                <a:cs typeface="Arial" pitchFamily="34" charset="0"/>
              </a:rPr>
              <a:t>Source (WG/TF/general)</a:t>
            </a:r>
          </a:p>
          <a:p>
            <a:pPr marL="345986" indent="-345986" algn="just">
              <a:buFont typeface="Arial" pitchFamily="34" charset="0"/>
              <a:buChar char="•"/>
            </a:pPr>
            <a:r>
              <a:rPr lang="en-GB" sz="1200" dirty="0" smtClean="0">
                <a:latin typeface="+mn-lt"/>
                <a:cs typeface="Arial" pitchFamily="34" charset="0"/>
              </a:rPr>
              <a:t>Type of document</a:t>
            </a:r>
          </a:p>
          <a:p>
            <a:pPr marL="345986" indent="-345986" algn="just">
              <a:buFont typeface="Arial" pitchFamily="34" charset="0"/>
              <a:buChar char="•"/>
            </a:pPr>
            <a:r>
              <a:rPr lang="en-GB" sz="1200" dirty="0" smtClean="0">
                <a:latin typeface="+mn-lt"/>
                <a:cs typeface="Arial" pitchFamily="34" charset="0"/>
              </a:rPr>
              <a:t>Subject areas </a:t>
            </a:r>
          </a:p>
          <a:p>
            <a:pPr marL="345986" indent="-345986" algn="just">
              <a:buFont typeface="Arial" pitchFamily="34" charset="0"/>
              <a:buChar char="•"/>
            </a:pPr>
            <a:r>
              <a:rPr lang="en-GB" sz="1200" dirty="0" smtClean="0">
                <a:latin typeface="+mn-lt"/>
                <a:cs typeface="Arial" pitchFamily="34" charset="0"/>
              </a:rPr>
              <a:t>Year of publication</a:t>
            </a:r>
          </a:p>
          <a:p>
            <a:pPr marL="345986" indent="-345986" algn="just">
              <a:buFont typeface="Arial" pitchFamily="34" charset="0"/>
              <a:buChar char="•"/>
            </a:pPr>
            <a:r>
              <a:rPr lang="en-GB" sz="1200" dirty="0" smtClean="0">
                <a:latin typeface="+mn-lt"/>
                <a:cs typeface="Arial" pitchFamily="34" charset="0"/>
              </a:rPr>
              <a:t>Country of origin and language</a:t>
            </a:r>
          </a:p>
          <a:p>
            <a:pPr marL="345986" indent="-345986" algn="just">
              <a:buFont typeface="Arial" pitchFamily="34" charset="0"/>
              <a:buChar char="•"/>
            </a:pPr>
            <a:r>
              <a:rPr lang="en-GB" sz="1200" dirty="0" smtClean="0">
                <a:latin typeface="+mn-lt"/>
                <a:cs typeface="Arial" pitchFamily="34" charset="0"/>
              </a:rPr>
              <a:t>Website</a:t>
            </a:r>
          </a:p>
          <a:p>
            <a:endParaRPr lang="cs-CZ" sz="1100" dirty="0" smtClean="0">
              <a:latin typeface="Arial" pitchFamily="34" charset="0"/>
              <a:cs typeface="Arial" pitchFamily="34" charset="0"/>
            </a:endParaRPr>
          </a:p>
          <a:p>
            <a:r>
              <a:rPr lang="cs-CZ" sz="1100" dirty="0" err="1" smtClean="0">
                <a:latin typeface="Arial" pitchFamily="34" charset="0"/>
                <a:cs typeface="Arial" pitchFamily="34" charset="0"/>
              </a:rPr>
              <a:t>This</a:t>
            </a:r>
            <a:r>
              <a:rPr lang="cs-CZ" sz="1100" dirty="0" smtClean="0">
                <a:latin typeface="Arial" pitchFamily="34" charset="0"/>
                <a:cs typeface="Arial" pitchFamily="34" charset="0"/>
              </a:rPr>
              <a:t> database </a:t>
            </a:r>
            <a:r>
              <a:rPr lang="cs-CZ" sz="1100" dirty="0" err="1" smtClean="0">
                <a:latin typeface="Arial" pitchFamily="34" charset="0"/>
                <a:cs typeface="Arial" pitchFamily="34" charset="0"/>
              </a:rPr>
              <a:t>works</a:t>
            </a:r>
            <a:r>
              <a:rPr lang="cs-CZ" sz="1100" dirty="0" smtClean="0">
                <a:latin typeface="Arial" pitchFamily="34" charset="0"/>
                <a:cs typeface="Arial" pitchFamily="34" charset="0"/>
              </a:rPr>
              <a:t> on a </a:t>
            </a:r>
            <a:r>
              <a:rPr lang="cs-CZ" sz="1100" dirty="0" err="1" smtClean="0">
                <a:latin typeface="Arial" pitchFamily="34" charset="0"/>
                <a:cs typeface="Arial" pitchFamily="34" charset="0"/>
              </a:rPr>
              <a:t>different</a:t>
            </a: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principle</a:t>
            </a:r>
            <a:r>
              <a:rPr lang="cs-CZ" sz="1100" dirty="0" smtClean="0">
                <a:latin typeface="Arial" pitchFamily="34" charset="0"/>
                <a:cs typeface="Arial" pitchFamily="34" charset="0"/>
              </a:rPr>
              <a:t> </a:t>
            </a:r>
            <a:r>
              <a:rPr lang="cs-CZ" sz="1100" dirty="0" err="1" smtClean="0">
                <a:latin typeface="Arial" pitchFamily="34" charset="0"/>
                <a:cs typeface="Arial" pitchFamily="34" charset="0"/>
              </a:rPr>
              <a:t>than</a:t>
            </a:r>
            <a:r>
              <a:rPr lang="cs-CZ" sz="1100" dirty="0" smtClean="0">
                <a:latin typeface="Arial" pitchFamily="34" charset="0"/>
                <a:cs typeface="Arial" pitchFamily="34" charset="0"/>
              </a:rPr>
              <a:t> the database of </a:t>
            </a:r>
            <a:r>
              <a:rPr lang="cs-CZ" sz="1100" dirty="0" err="1" smtClean="0">
                <a:latin typeface="Arial" pitchFamily="34" charset="0"/>
                <a:cs typeface="Arial" pitchFamily="34" charset="0"/>
              </a:rPr>
              <a:t>audits</a:t>
            </a:r>
            <a:r>
              <a:rPr lang="cs-CZ" sz="1100" dirty="0" smtClean="0">
                <a:latin typeface="Arial" pitchFamily="34" charset="0"/>
                <a:cs typeface="Arial" pitchFamily="34" charset="0"/>
              </a:rPr>
              <a:t>.</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Products</a:t>
            </a:r>
            <a:r>
              <a:rPr lang="cs-CZ" sz="1100" baseline="0" dirty="0" smtClean="0">
                <a:latin typeface="Arial" pitchFamily="34" charset="0"/>
                <a:cs typeface="Arial" pitchFamily="34" charset="0"/>
              </a:rPr>
              <a:t> are </a:t>
            </a:r>
            <a:r>
              <a:rPr lang="cs-CZ" sz="1100" baseline="0" dirty="0" err="1" smtClean="0">
                <a:latin typeface="Arial" pitchFamily="34" charset="0"/>
                <a:cs typeface="Arial" pitchFamily="34" charset="0"/>
              </a:rPr>
              <a:t>added</a:t>
            </a:r>
            <a:r>
              <a:rPr lang="cs-CZ" sz="1100" baseline="0" dirty="0" smtClean="0">
                <a:latin typeface="Arial" pitchFamily="34" charset="0"/>
                <a:cs typeface="Arial" pitchFamily="34" charset="0"/>
              </a:rPr>
              <a:t> to </a:t>
            </a:r>
            <a:r>
              <a:rPr lang="cs-CZ" sz="1100" baseline="0" dirty="0" err="1" smtClean="0">
                <a:latin typeface="Arial" pitchFamily="34" charset="0"/>
                <a:cs typeface="Arial" pitchFamily="34" charset="0"/>
              </a:rPr>
              <a:t>this</a:t>
            </a:r>
            <a:r>
              <a:rPr lang="cs-CZ" sz="1100" baseline="0" dirty="0" smtClean="0">
                <a:latin typeface="Arial" pitchFamily="34" charset="0"/>
                <a:cs typeface="Arial" pitchFamily="34" charset="0"/>
              </a:rPr>
              <a:t> database by EUROSAI </a:t>
            </a:r>
            <a:r>
              <a:rPr lang="cs-CZ" sz="1100" baseline="0" dirty="0" err="1" smtClean="0">
                <a:latin typeface="Arial" pitchFamily="34" charset="0"/>
                <a:cs typeface="Arial" pitchFamily="34" charset="0"/>
              </a:rPr>
              <a:t>Strategic</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Goal</a:t>
            </a:r>
            <a:r>
              <a:rPr lang="cs-CZ" sz="1100" baseline="0" dirty="0" smtClean="0">
                <a:latin typeface="Arial" pitchFamily="34" charset="0"/>
                <a:cs typeface="Arial" pitchFamily="34" charset="0"/>
              </a:rPr>
              <a:t> 1 team </a:t>
            </a:r>
            <a:r>
              <a:rPr lang="cs-CZ" sz="1100" baseline="0" dirty="0" err="1" smtClean="0">
                <a:latin typeface="Arial" pitchFamily="34" charset="0"/>
                <a:cs typeface="Arial" pitchFamily="34" charset="0"/>
              </a:rPr>
              <a:t>members</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If</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you</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have</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any</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product</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that</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you</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would</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like</a:t>
            </a:r>
            <a:r>
              <a:rPr lang="cs-CZ" sz="1100" baseline="0" dirty="0" smtClean="0">
                <a:latin typeface="Arial" pitchFamily="34" charset="0"/>
                <a:cs typeface="Arial" pitchFamily="34" charset="0"/>
              </a:rPr>
              <a:t> to </a:t>
            </a:r>
            <a:r>
              <a:rPr lang="cs-CZ" sz="1100" baseline="0" dirty="0" err="1" smtClean="0">
                <a:latin typeface="Arial" pitchFamily="34" charset="0"/>
                <a:cs typeface="Arial" pitchFamily="34" charset="0"/>
              </a:rPr>
              <a:t>add</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or</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that</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you</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know</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about</a:t>
            </a:r>
            <a:r>
              <a:rPr lang="cs-CZ" sz="1100" baseline="0" dirty="0" smtClean="0">
                <a:latin typeface="Arial" pitchFamily="34" charset="0"/>
                <a:cs typeface="Arial" pitchFamily="34" charset="0"/>
              </a:rPr>
              <a:t> a </a:t>
            </a:r>
            <a:r>
              <a:rPr lang="cs-CZ" sz="1100" baseline="0" dirty="0" err="1" smtClean="0">
                <a:latin typeface="Arial" pitchFamily="34" charset="0"/>
                <a:cs typeface="Arial" pitchFamily="34" charset="0"/>
              </a:rPr>
              <a:t>product</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that</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you</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find</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useful</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for</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auditors</a:t>
            </a:r>
            <a:r>
              <a:rPr lang="cs-CZ" sz="1100" baseline="0" dirty="0" smtClean="0">
                <a:latin typeface="Arial" pitchFamily="34" charset="0"/>
                <a:cs typeface="Arial" pitchFamily="34" charset="0"/>
              </a:rPr>
              <a:t>, do not </a:t>
            </a:r>
            <a:r>
              <a:rPr lang="cs-CZ" sz="1100" baseline="0" dirty="0" err="1" smtClean="0">
                <a:latin typeface="Arial" pitchFamily="34" charset="0"/>
                <a:cs typeface="Arial" pitchFamily="34" charset="0"/>
              </a:rPr>
              <a:t>hesitate</a:t>
            </a:r>
            <a:r>
              <a:rPr lang="cs-CZ" sz="1100" baseline="0" dirty="0" smtClean="0">
                <a:latin typeface="Arial" pitchFamily="34" charset="0"/>
                <a:cs typeface="Arial" pitchFamily="34" charset="0"/>
              </a:rPr>
              <a:t> to </a:t>
            </a:r>
            <a:r>
              <a:rPr lang="cs-CZ" sz="1100" baseline="0" dirty="0" err="1" smtClean="0">
                <a:latin typeface="Arial" pitchFamily="34" charset="0"/>
                <a:cs typeface="Arial" pitchFamily="34" charset="0"/>
              </a:rPr>
              <a:t>contact</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us</a:t>
            </a:r>
            <a:r>
              <a:rPr lang="cs-CZ" sz="1100" baseline="0" dirty="0" smtClean="0">
                <a:latin typeface="Arial" pitchFamily="34" charset="0"/>
                <a:cs typeface="Arial" pitchFamily="34" charset="0"/>
              </a:rPr>
              <a:t> so </a:t>
            </a:r>
            <a:r>
              <a:rPr lang="cs-CZ" sz="1100" baseline="0" dirty="0" err="1" smtClean="0">
                <a:latin typeface="Arial" pitchFamily="34" charset="0"/>
                <a:cs typeface="Arial" pitchFamily="34" charset="0"/>
              </a:rPr>
              <a:t>we</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can</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add</a:t>
            </a:r>
            <a:r>
              <a:rPr lang="cs-CZ" sz="1100" baseline="0" dirty="0" smtClean="0">
                <a:latin typeface="Arial" pitchFamily="34" charset="0"/>
                <a:cs typeface="Arial" pitchFamily="34" charset="0"/>
              </a:rPr>
              <a:t> </a:t>
            </a:r>
            <a:r>
              <a:rPr lang="cs-CZ" sz="1100" baseline="0" dirty="0" err="1" smtClean="0">
                <a:latin typeface="Arial" pitchFamily="34" charset="0"/>
                <a:cs typeface="Arial" pitchFamily="34" charset="0"/>
              </a:rPr>
              <a:t>it</a:t>
            </a:r>
            <a:r>
              <a:rPr lang="cs-CZ" sz="1100" baseline="0" dirty="0" smtClean="0">
                <a:latin typeface="Arial" pitchFamily="34" charset="0"/>
                <a:cs typeface="Arial" pitchFamily="34" charset="0"/>
              </a:rPr>
              <a:t> to the database at: eurosai.sg1@nku.cz. </a:t>
            </a:r>
            <a:endParaRPr lang="en-GB" sz="1100" dirty="0" smtClean="0">
              <a:latin typeface="Arial" pitchFamily="34" charset="0"/>
              <a:cs typeface="Arial" pitchFamily="34" charset="0"/>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16</a:t>
            </a:fld>
            <a:endParaRPr lang="cs-CZ"/>
          </a:p>
        </p:txBody>
      </p:sp>
    </p:spTree>
    <p:extLst>
      <p:ext uri="{BB962C8B-B14F-4D97-AF65-F5344CB8AC3E}">
        <p14:creationId xmlns:p14="http://schemas.microsoft.com/office/powerpoint/2010/main" val="68755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GB" sz="1200" b="1" i="1" noProof="0" dirty="0" smtClean="0">
                <a:latin typeface="+mn-lt"/>
              </a:rPr>
              <a:t>Database of training events and outputs</a:t>
            </a:r>
          </a:p>
          <a:p>
            <a:pPr algn="just"/>
            <a:endParaRPr lang="en-GB" sz="1200" dirty="0" smtClean="0">
              <a:latin typeface="+mn-lt"/>
            </a:endParaRPr>
          </a:p>
          <a:p>
            <a:pPr algn="just"/>
            <a:r>
              <a:rPr lang="en-GB" sz="1200" dirty="0" smtClean="0">
                <a:latin typeface="+mn-lt"/>
                <a:cs typeface="Arial" pitchFamily="34" charset="0"/>
              </a:rPr>
              <a:t>This database contains information related to the realised and planned training activities of EUROSAI. Through the search machine you can look for information in the documents from already realised events.</a:t>
            </a:r>
          </a:p>
          <a:p>
            <a:pPr algn="just"/>
            <a:endParaRPr lang="en-GB" sz="1200" dirty="0" smtClean="0">
              <a:latin typeface="+mn-lt"/>
              <a:cs typeface="Arial" pitchFamily="34" charset="0"/>
            </a:endParaRPr>
          </a:p>
          <a:p>
            <a:pPr algn="just"/>
            <a:r>
              <a:rPr lang="en-GB" sz="1200" dirty="0" smtClean="0">
                <a:latin typeface="+mn-lt"/>
                <a:cs typeface="Arial" pitchFamily="34" charset="0"/>
              </a:rPr>
              <a:t>For the realised training events you can find following information:</a:t>
            </a:r>
          </a:p>
          <a:p>
            <a:pPr algn="just"/>
            <a:endParaRPr lang="en-GB" sz="1200" dirty="0" smtClean="0">
              <a:latin typeface="+mn-lt"/>
              <a:cs typeface="Arial" pitchFamily="34" charset="0"/>
            </a:endParaRPr>
          </a:p>
          <a:p>
            <a:pPr marL="345986" indent="-345986" algn="just">
              <a:buFont typeface="Arial" pitchFamily="34" charset="0"/>
              <a:buChar char="•"/>
            </a:pPr>
            <a:r>
              <a:rPr lang="en-GB" sz="1200" dirty="0" smtClean="0">
                <a:latin typeface="+mn-lt"/>
                <a:cs typeface="Arial" pitchFamily="34" charset="0"/>
              </a:rPr>
              <a:t>Event ID and  Event Title</a:t>
            </a:r>
          </a:p>
          <a:p>
            <a:pPr marL="345986" indent="-345986" algn="just">
              <a:buFont typeface="Arial" pitchFamily="34" charset="0"/>
              <a:buChar char="•"/>
            </a:pPr>
            <a:r>
              <a:rPr lang="en-GB" sz="1200" dirty="0" smtClean="0">
                <a:latin typeface="+mn-lt"/>
                <a:cs typeface="Arial" pitchFamily="34" charset="0"/>
              </a:rPr>
              <a:t>Subject Area</a:t>
            </a:r>
          </a:p>
          <a:p>
            <a:pPr marL="345986" indent="-345986" algn="just">
              <a:buFont typeface="Arial" pitchFamily="34" charset="0"/>
              <a:buChar char="•"/>
            </a:pPr>
            <a:r>
              <a:rPr lang="en-GB" sz="1200" dirty="0" smtClean="0">
                <a:latin typeface="+mn-lt"/>
                <a:cs typeface="Arial" pitchFamily="34" charset="0"/>
              </a:rPr>
              <a:t>Event Data and Venue</a:t>
            </a:r>
          </a:p>
          <a:p>
            <a:pPr marL="345986" indent="-345986" algn="just">
              <a:buFont typeface="Arial" pitchFamily="34" charset="0"/>
              <a:buChar char="•"/>
            </a:pPr>
            <a:r>
              <a:rPr lang="en-GB" sz="1200" dirty="0" smtClean="0">
                <a:latin typeface="+mn-lt"/>
                <a:cs typeface="Arial" pitchFamily="34" charset="0"/>
              </a:rPr>
              <a:t>Short Description</a:t>
            </a:r>
          </a:p>
          <a:p>
            <a:pPr marL="345986" indent="-345986" algn="just">
              <a:buFont typeface="Arial" pitchFamily="34" charset="0"/>
              <a:buChar char="•"/>
            </a:pPr>
            <a:r>
              <a:rPr lang="en-GB" sz="1200" dirty="0" smtClean="0">
                <a:latin typeface="+mn-lt"/>
                <a:cs typeface="Arial" pitchFamily="34" charset="0"/>
              </a:rPr>
              <a:t>Organiser-Contact and Materials</a:t>
            </a:r>
          </a:p>
          <a:p>
            <a:pPr marL="345986" indent="-345986" algn="just">
              <a:buFont typeface="Arial" pitchFamily="34" charset="0"/>
              <a:buChar char="•"/>
            </a:pPr>
            <a:r>
              <a:rPr lang="en-GB" sz="1200" dirty="0" smtClean="0">
                <a:latin typeface="+mn-lt"/>
                <a:cs typeface="Arial" pitchFamily="34" charset="0"/>
              </a:rPr>
              <a:t>List of Participants</a:t>
            </a:r>
          </a:p>
          <a:p>
            <a:pPr marL="345986" indent="-345986" algn="just">
              <a:buFont typeface="Arial" pitchFamily="34" charset="0"/>
              <a:buChar char="•"/>
            </a:pPr>
            <a:r>
              <a:rPr lang="en-GB" sz="1200" dirty="0" smtClean="0">
                <a:latin typeface="+mn-lt"/>
                <a:cs typeface="Arial" pitchFamily="34" charset="0"/>
              </a:rPr>
              <a:t>Target Audience</a:t>
            </a:r>
          </a:p>
          <a:p>
            <a:pPr marL="345986" indent="-345986" algn="just">
              <a:buFont typeface="Arial" pitchFamily="34" charset="0"/>
              <a:buChar char="•"/>
            </a:pPr>
            <a:r>
              <a:rPr lang="en-GB" sz="1200" dirty="0" smtClean="0">
                <a:latin typeface="+mn-lt"/>
                <a:cs typeface="Arial" pitchFamily="34" charset="0"/>
              </a:rPr>
              <a:t>Programme</a:t>
            </a:r>
          </a:p>
          <a:p>
            <a:pPr marL="345986" indent="-345986" algn="just">
              <a:buFont typeface="Arial" pitchFamily="34" charset="0"/>
              <a:buChar char="•"/>
            </a:pPr>
            <a:r>
              <a:rPr lang="en-GB" sz="1200" dirty="0" smtClean="0">
                <a:latin typeface="+mn-lt"/>
                <a:cs typeface="Arial" pitchFamily="34" charset="0"/>
              </a:rPr>
              <a:t>Materials (presentations, evaluation, etc.)</a:t>
            </a:r>
          </a:p>
          <a:p>
            <a:pPr marL="345986" indent="-345986" algn="just">
              <a:buFont typeface="Arial" pitchFamily="34" charset="0"/>
              <a:buChar char="•"/>
            </a:pPr>
            <a:r>
              <a:rPr lang="en-GB" sz="1200" dirty="0" smtClean="0">
                <a:latin typeface="+mn-lt"/>
                <a:cs typeface="Arial" pitchFamily="34" charset="0"/>
              </a:rPr>
              <a:t>Support</a:t>
            </a:r>
          </a:p>
          <a:p>
            <a:endParaRPr lang="en-GB" sz="1200" dirty="0" smtClean="0">
              <a:latin typeface="+mn-lt"/>
              <a:cs typeface="Arial" pitchFamily="34" charset="0"/>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17</a:t>
            </a:fld>
            <a:endParaRPr lang="cs-CZ"/>
          </a:p>
        </p:txBody>
      </p:sp>
    </p:spTree>
    <p:extLst>
      <p:ext uri="{BB962C8B-B14F-4D97-AF65-F5344CB8AC3E}">
        <p14:creationId xmlns:p14="http://schemas.microsoft.com/office/powerpoint/2010/main" val="270708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database of surveys contains basic information and links concerning surveys issued by EUROSAI structures (Working Groups, Task Forces, Committees, Project Groups, etc.) by INTOSAI or its Regional Organizations, by Supreme Audit Institutions or even by other organizations, where relevant. </a:t>
            </a:r>
            <a:endParaRPr lang="cs-C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intention of this database is to disseminate the information about surveys issued and, where possible, also the information about the results of those surveys. Further information can be obtained through the contacts indicated on the surveys.</a:t>
            </a:r>
            <a:endParaRPr lang="cs-C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maintenance of this database is entrusted to Strategic Goal 1.</a:t>
            </a:r>
            <a:endParaRPr lang="cs-C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search in the database you can use the TOPIC and SUBTOPICS Chart. </a:t>
            </a:r>
            <a:endParaRPr lang="cs-CZ"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If you want to add any relevant survey, or in case of any questions or suggestions, please contact: </a:t>
            </a:r>
            <a:r>
              <a:rPr lang="pt-PT" sz="1200" b="1" u="sng" kern="1200" dirty="0" smtClean="0">
                <a:solidFill>
                  <a:schemeClr val="tx1"/>
                </a:solidFill>
                <a:effectLst/>
                <a:latin typeface="+mn-lt"/>
                <a:ea typeface="+mn-ea"/>
                <a:cs typeface="+mn-cs"/>
                <a:hlinkClick r:id="rId3"/>
              </a:rPr>
              <a:t>eurosaisurveys@tcontas.pt</a:t>
            </a:r>
            <a:endParaRPr lang="cs-CZ" sz="1200" b="1"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18</a:t>
            </a:fld>
            <a:endParaRPr lang="cs-CZ"/>
          </a:p>
        </p:txBody>
      </p:sp>
    </p:spTree>
    <p:extLst>
      <p:ext uri="{BB962C8B-B14F-4D97-AF65-F5344CB8AC3E}">
        <p14:creationId xmlns:p14="http://schemas.microsoft.com/office/powerpoint/2010/main" val="3469701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i="1" dirty="0" smtClean="0">
                <a:latin typeface="+mn-lt"/>
                <a:cs typeface="Arial" pitchFamily="34" charset="0"/>
              </a:rPr>
              <a:t>Conclusion</a:t>
            </a:r>
            <a:r>
              <a:rPr lang="cs-CZ" sz="1200" i="1" dirty="0" smtClean="0">
                <a:latin typeface="+mn-lt"/>
                <a:cs typeface="Arial" pitchFamily="34" charset="0"/>
              </a:rPr>
              <a:t>:</a:t>
            </a:r>
            <a:endParaRPr lang="en-GB" sz="1200" i="1" dirty="0" smtClean="0">
              <a:latin typeface="+mn-lt"/>
              <a:cs typeface="Arial" pitchFamily="34" charset="0"/>
            </a:endParaRPr>
          </a:p>
          <a:p>
            <a:endParaRPr lang="en-GB" sz="1200" dirty="0" smtClean="0">
              <a:latin typeface="+mn-lt"/>
              <a:cs typeface="Arial" pitchFamily="34" charset="0"/>
            </a:endParaRPr>
          </a:p>
          <a:p>
            <a:r>
              <a:rPr lang="en-GB" sz="1200" dirty="0" smtClean="0">
                <a:latin typeface="+mn-lt"/>
                <a:cs typeface="Arial" pitchFamily="34" charset="0"/>
              </a:rPr>
              <a:t>We hope that this presentation has given you </a:t>
            </a:r>
            <a:r>
              <a:rPr lang="cs-CZ" sz="1200" dirty="0" smtClean="0">
                <a:latin typeface="+mn-lt"/>
                <a:cs typeface="Arial" pitchFamily="34" charset="0"/>
              </a:rPr>
              <a:t>basic</a:t>
            </a:r>
            <a:r>
              <a:rPr lang="en-GB" sz="1200" dirty="0" smtClean="0">
                <a:latin typeface="+mn-lt"/>
                <a:cs typeface="Arial" pitchFamily="34" charset="0"/>
              </a:rPr>
              <a:t> information about the EUROSAI website and </a:t>
            </a:r>
            <a:r>
              <a:rPr lang="cs-CZ" sz="1200" dirty="0" smtClean="0">
                <a:latin typeface="+mn-lt"/>
                <a:cs typeface="Arial" pitchFamily="34" charset="0"/>
              </a:rPr>
              <a:t>a </a:t>
            </a:r>
            <a:r>
              <a:rPr lang="en-GB" sz="1200" dirty="0" smtClean="0">
                <a:latin typeface="+mn-lt"/>
                <a:cs typeface="Arial" pitchFamily="34" charset="0"/>
              </a:rPr>
              <a:t>short overview where to find various useful information.</a:t>
            </a:r>
          </a:p>
          <a:p>
            <a:endParaRPr lang="en-GB" sz="1200" dirty="0" smtClean="0">
              <a:latin typeface="+mn-lt"/>
              <a:cs typeface="Arial" pitchFamily="34" charset="0"/>
            </a:endParaRPr>
          </a:p>
          <a:p>
            <a:endParaRPr lang="en-GB" sz="1200" dirty="0" smtClean="0">
              <a:latin typeface="+mn-lt"/>
              <a:cs typeface="Arial" pitchFamily="34" charset="0"/>
            </a:endParaRPr>
          </a:p>
          <a:p>
            <a:r>
              <a:rPr lang="en-GB" sz="1200" i="1" dirty="0" smtClean="0">
                <a:latin typeface="+mn-lt"/>
                <a:cs typeface="Arial" pitchFamily="34" charset="0"/>
              </a:rPr>
              <a:t>This presentation was created by </a:t>
            </a:r>
            <a:r>
              <a:rPr lang="cs-CZ" sz="1200" i="1" dirty="0" smtClean="0">
                <a:latin typeface="+mn-lt"/>
                <a:cs typeface="Arial" pitchFamily="34" charset="0"/>
              </a:rPr>
              <a:t>EUROSAI </a:t>
            </a:r>
            <a:r>
              <a:rPr lang="cs-CZ" sz="1200" i="1" dirty="0" err="1" smtClean="0">
                <a:latin typeface="+mn-lt"/>
                <a:cs typeface="Arial" pitchFamily="34" charset="0"/>
              </a:rPr>
              <a:t>Strategic</a:t>
            </a:r>
            <a:r>
              <a:rPr lang="cs-CZ" sz="1200" i="1" dirty="0" smtClean="0">
                <a:latin typeface="+mn-lt"/>
                <a:cs typeface="Arial" pitchFamily="34" charset="0"/>
              </a:rPr>
              <a:t> </a:t>
            </a:r>
            <a:r>
              <a:rPr lang="cs-CZ" sz="1200" i="1" dirty="0" err="1" smtClean="0">
                <a:latin typeface="+mn-lt"/>
                <a:cs typeface="Arial" pitchFamily="34" charset="0"/>
              </a:rPr>
              <a:t>Goal</a:t>
            </a:r>
            <a:r>
              <a:rPr lang="cs-CZ" sz="1200" i="1" dirty="0" smtClean="0">
                <a:latin typeface="+mn-lt"/>
                <a:cs typeface="Arial" pitchFamily="34" charset="0"/>
              </a:rPr>
              <a:t> 1 and</a:t>
            </a:r>
            <a:r>
              <a:rPr lang="cs-CZ" sz="1200" i="1" baseline="0" dirty="0" smtClean="0">
                <a:latin typeface="+mn-lt"/>
                <a:cs typeface="Arial" pitchFamily="34" charset="0"/>
              </a:rPr>
              <a:t> </a:t>
            </a:r>
            <a:r>
              <a:rPr lang="cs-CZ" sz="1200" i="1" baseline="0" dirty="0" err="1" smtClean="0">
                <a:latin typeface="+mn-lt"/>
                <a:cs typeface="Arial" pitchFamily="34" charset="0"/>
              </a:rPr>
              <a:t>previously</a:t>
            </a:r>
            <a:r>
              <a:rPr lang="cs-CZ" sz="1200" i="1" baseline="0" dirty="0" smtClean="0">
                <a:latin typeface="+mn-lt"/>
                <a:cs typeface="Arial" pitchFamily="34" charset="0"/>
              </a:rPr>
              <a:t> by </a:t>
            </a:r>
            <a:r>
              <a:rPr lang="cs-CZ" sz="1200" i="1" dirty="0" smtClean="0">
                <a:latin typeface="+mn-lt"/>
                <a:cs typeface="Arial" pitchFamily="34" charset="0"/>
              </a:rPr>
              <a:t>EUROSAI </a:t>
            </a:r>
            <a:r>
              <a:rPr lang="en-GB" sz="1200" i="1" dirty="0" smtClean="0">
                <a:latin typeface="+mn-lt"/>
                <a:cs typeface="Arial" pitchFamily="34" charset="0"/>
              </a:rPr>
              <a:t>GT3</a:t>
            </a:r>
            <a:r>
              <a:rPr lang="cs-CZ" sz="1200" i="1" dirty="0" smtClean="0">
                <a:latin typeface="+mn-lt"/>
                <a:cs typeface="Arial" pitchFamily="34" charset="0"/>
              </a:rPr>
              <a:t>.</a:t>
            </a:r>
            <a:r>
              <a:rPr lang="en-GB" sz="1200" i="1" dirty="0" smtClean="0">
                <a:latin typeface="+mn-lt"/>
                <a:cs typeface="Arial" pitchFamily="34" charset="0"/>
              </a:rPr>
              <a:t> </a:t>
            </a:r>
          </a:p>
          <a:p>
            <a:endParaRPr lang="en-GB" sz="1200" i="1" dirty="0" smtClean="0">
              <a:latin typeface="+mn-lt"/>
              <a:cs typeface="Arial" pitchFamily="34" charset="0"/>
            </a:endParaRPr>
          </a:p>
          <a:p>
            <a:r>
              <a:rPr lang="en-GB" sz="1200" i="1" noProof="0" dirty="0" smtClean="0">
                <a:latin typeface="+mn-lt"/>
                <a:cs typeface="Arial" pitchFamily="34" charset="0"/>
              </a:rPr>
              <a:t>In case of questions do not hesitate to contact us </a:t>
            </a:r>
            <a:r>
              <a:rPr lang="cs-CZ" sz="1200" i="1" noProof="0" dirty="0" smtClean="0">
                <a:latin typeface="+mn-lt"/>
                <a:cs typeface="Arial" pitchFamily="34" charset="0"/>
              </a:rPr>
              <a:t>on eurosai.sg1@nku.cz</a:t>
            </a:r>
            <a:r>
              <a:rPr lang="cs-CZ" sz="1200" i="1" baseline="0" noProof="0" dirty="0" smtClean="0">
                <a:latin typeface="+mn-lt"/>
                <a:cs typeface="Arial" pitchFamily="34" charset="0"/>
              </a:rPr>
              <a:t> </a:t>
            </a:r>
            <a:r>
              <a:rPr lang="cs-CZ" sz="1200" i="1" baseline="0" noProof="0" dirty="0" err="1" smtClean="0">
                <a:latin typeface="+mn-lt"/>
                <a:cs typeface="Arial" pitchFamily="34" charset="0"/>
              </a:rPr>
              <a:t>or</a:t>
            </a:r>
            <a:r>
              <a:rPr lang="cs-CZ" sz="1200" i="1" baseline="0" noProof="0" dirty="0" smtClean="0">
                <a:latin typeface="+mn-lt"/>
                <a:cs typeface="Arial" pitchFamily="34" charset="0"/>
              </a:rPr>
              <a:t> </a:t>
            </a:r>
            <a:r>
              <a:rPr lang="en-GB" sz="1200" i="1" noProof="0" dirty="0" smtClean="0">
                <a:latin typeface="+mn-lt"/>
                <a:cs typeface="Arial" pitchFamily="34" charset="0"/>
              </a:rPr>
              <a:t>the team leaders: michaela.rosecka@nku.cz or marketa.molnarova@nku.cz.</a:t>
            </a: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19</a:t>
            </a:fld>
            <a:endParaRPr lang="cs-CZ"/>
          </a:p>
        </p:txBody>
      </p:sp>
    </p:spTree>
    <p:extLst>
      <p:ext uri="{BB962C8B-B14F-4D97-AF65-F5344CB8AC3E}">
        <p14:creationId xmlns:p14="http://schemas.microsoft.com/office/powerpoint/2010/main" val="326360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i="1" dirty="0" smtClean="0">
                <a:latin typeface="+mn-lt"/>
                <a:cs typeface="Arial" pitchFamily="34" charset="0"/>
              </a:rPr>
              <a:t>Note for presenters: This slide informs about the content of the presentation. We wanted to keep the </a:t>
            </a:r>
            <a:r>
              <a:rPr lang="cs-CZ" sz="1200" i="1" dirty="0" smtClean="0">
                <a:latin typeface="+mn-lt"/>
                <a:cs typeface="Arial" pitchFamily="34" charset="0"/>
              </a:rPr>
              <a:t>“</a:t>
            </a:r>
            <a:r>
              <a:rPr lang="en-GB" sz="1200" i="1" dirty="0" smtClean="0">
                <a:latin typeface="+mn-lt"/>
                <a:cs typeface="Arial" pitchFamily="34" charset="0"/>
              </a:rPr>
              <a:t>up down</a:t>
            </a:r>
            <a:r>
              <a:rPr lang="cs-CZ" sz="1200" i="1" dirty="0" smtClean="0">
                <a:latin typeface="+mn-lt"/>
                <a:cs typeface="Arial" pitchFamily="34" charset="0"/>
              </a:rPr>
              <a:t>“</a:t>
            </a:r>
            <a:r>
              <a:rPr lang="en-GB" sz="1200" i="1" dirty="0" smtClean="0">
                <a:latin typeface="+mn-lt"/>
                <a:cs typeface="Arial" pitchFamily="34" charset="0"/>
              </a:rPr>
              <a:t> principle, meaning to go from the most general information to the detailed. </a:t>
            </a:r>
          </a:p>
          <a:p>
            <a:endParaRPr lang="en-GB" sz="1200" dirty="0" smtClean="0">
              <a:latin typeface="+mn-lt"/>
              <a:cs typeface="Arial" pitchFamily="34" charset="0"/>
            </a:endParaRPr>
          </a:p>
          <a:p>
            <a:r>
              <a:rPr lang="en-GB" sz="1200" dirty="0" smtClean="0">
                <a:latin typeface="+mn-lt"/>
                <a:cs typeface="Arial" pitchFamily="34" charset="0"/>
              </a:rPr>
              <a:t>The presentation is divided into 5 basic parts:</a:t>
            </a:r>
          </a:p>
          <a:p>
            <a:endParaRPr lang="en-GB" sz="1200" dirty="0" smtClean="0">
              <a:latin typeface="+mn-lt"/>
              <a:cs typeface="Arial" pitchFamily="34" charset="0"/>
            </a:endParaRPr>
          </a:p>
          <a:p>
            <a:pPr marL="230657" indent="-230657" defTabSz="922630">
              <a:buFontTx/>
              <a:buAutoNum type="arabicParenR"/>
              <a:defRPr/>
            </a:pPr>
            <a:r>
              <a:rPr lang="en-GB" sz="1200" dirty="0" smtClean="0">
                <a:solidFill>
                  <a:schemeClr val="tx1"/>
                </a:solidFill>
                <a:latin typeface="+mn-lt"/>
                <a:cs typeface="Arial" pitchFamily="34" charset="0"/>
              </a:rPr>
              <a:t>What is EUROSAI</a:t>
            </a:r>
            <a:r>
              <a:rPr lang="cs-CZ" sz="1200" dirty="0" smtClean="0">
                <a:solidFill>
                  <a:schemeClr val="tx1"/>
                </a:solidFill>
                <a:latin typeface="+mn-lt"/>
                <a:cs typeface="Arial" pitchFamily="34" charset="0"/>
              </a:rPr>
              <a:t> (INTOSAI, </a:t>
            </a:r>
            <a:r>
              <a:rPr lang="cs-CZ" sz="1200" dirty="0" err="1" smtClean="0">
                <a:solidFill>
                  <a:schemeClr val="tx1"/>
                </a:solidFill>
                <a:latin typeface="+mn-lt"/>
                <a:cs typeface="Arial" pitchFamily="34" charset="0"/>
              </a:rPr>
              <a:t>membership</a:t>
            </a:r>
            <a:r>
              <a:rPr lang="cs-CZ" sz="1200" dirty="0" smtClean="0">
                <a:solidFill>
                  <a:schemeClr val="tx1"/>
                </a:solidFill>
                <a:latin typeface="+mn-lt"/>
                <a:cs typeface="Arial" pitchFamily="34" charset="0"/>
              </a:rPr>
              <a:t>, </a:t>
            </a:r>
            <a:r>
              <a:rPr lang="cs-CZ" sz="1200" dirty="0" err="1" smtClean="0">
                <a:solidFill>
                  <a:schemeClr val="tx1"/>
                </a:solidFill>
                <a:latin typeface="+mn-lt"/>
                <a:cs typeface="Arial" pitchFamily="34" charset="0"/>
              </a:rPr>
              <a:t>languages</a:t>
            </a:r>
            <a:r>
              <a:rPr lang="cs-CZ" sz="1200" dirty="0" smtClean="0">
                <a:solidFill>
                  <a:schemeClr val="tx1"/>
                </a:solidFill>
                <a:latin typeface="+mn-lt"/>
                <a:cs typeface="Arial" pitchFamily="34" charset="0"/>
              </a:rPr>
              <a:t>)</a:t>
            </a:r>
            <a:r>
              <a:rPr lang="en-GB" sz="1200" dirty="0" smtClean="0">
                <a:solidFill>
                  <a:schemeClr val="tx1"/>
                </a:solidFill>
                <a:latin typeface="+mn-lt"/>
                <a:cs typeface="Arial" pitchFamily="34" charset="0"/>
              </a:rPr>
              <a:t>; </a:t>
            </a:r>
          </a:p>
          <a:p>
            <a:pPr marL="230657" indent="-230657" defTabSz="922630">
              <a:buFontTx/>
              <a:buAutoNum type="arabicParenR"/>
              <a:defRPr/>
            </a:pPr>
            <a:r>
              <a:rPr lang="en-GB" sz="1200" dirty="0" smtClean="0">
                <a:solidFill>
                  <a:schemeClr val="tx1"/>
                </a:solidFill>
                <a:latin typeface="+mn-lt"/>
                <a:cs typeface="Arial" pitchFamily="34" charset="0"/>
              </a:rPr>
              <a:t>EUROSAI Objective;</a:t>
            </a:r>
          </a:p>
          <a:p>
            <a:pPr marL="230657" indent="-230657">
              <a:buAutoNum type="arabicParenR"/>
            </a:pPr>
            <a:r>
              <a:rPr lang="en-GB" sz="1200" dirty="0" smtClean="0">
                <a:solidFill>
                  <a:schemeClr val="tx1"/>
                </a:solidFill>
                <a:latin typeface="+mn-lt"/>
                <a:cs typeface="Arial" pitchFamily="34" charset="0"/>
              </a:rPr>
              <a:t>EUROSAI Organisational Chart and </a:t>
            </a:r>
            <a:r>
              <a:rPr lang="cs-CZ" sz="1200" dirty="0" err="1" smtClean="0">
                <a:solidFill>
                  <a:schemeClr val="tx1"/>
                </a:solidFill>
                <a:latin typeface="+mn-lt"/>
                <a:cs typeface="Arial" pitchFamily="34" charset="0"/>
              </a:rPr>
              <a:t>Strategic</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Goals</a:t>
            </a:r>
            <a:r>
              <a:rPr lang="en-GB" sz="1200" dirty="0" smtClean="0">
                <a:solidFill>
                  <a:schemeClr val="tx1"/>
                </a:solidFill>
                <a:latin typeface="+mn-lt"/>
                <a:cs typeface="Arial" pitchFamily="34" charset="0"/>
              </a:rPr>
              <a:t> – information about how EUROSAI is organised;</a:t>
            </a:r>
          </a:p>
          <a:p>
            <a:pPr marL="230657" indent="-230657">
              <a:buAutoNum type="arabicParenR"/>
            </a:pPr>
            <a:r>
              <a:rPr lang="en-GB" sz="1200" dirty="0" smtClean="0">
                <a:solidFill>
                  <a:schemeClr val="tx1"/>
                </a:solidFill>
                <a:latin typeface="+mn-lt"/>
                <a:cs typeface="Arial" pitchFamily="34" charset="0"/>
              </a:rPr>
              <a:t>Basic information sources – presentation of the EUROSAI web page and what kind of information it is possible to find there;</a:t>
            </a:r>
          </a:p>
          <a:p>
            <a:pPr marL="230657" indent="-230657">
              <a:buAutoNum type="arabicParenR"/>
            </a:pPr>
            <a:r>
              <a:rPr lang="en-GB" sz="1200" dirty="0" smtClean="0">
                <a:solidFill>
                  <a:schemeClr val="tx1"/>
                </a:solidFill>
                <a:latin typeface="+mn-lt"/>
                <a:cs typeface="Arial" pitchFamily="34" charset="0"/>
              </a:rPr>
              <a:t>Conclusion.</a:t>
            </a: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2</a:t>
            </a:fld>
            <a:endParaRPr lang="cs-CZ"/>
          </a:p>
        </p:txBody>
      </p:sp>
    </p:spTree>
    <p:extLst>
      <p:ext uri="{BB962C8B-B14F-4D97-AF65-F5344CB8AC3E}">
        <p14:creationId xmlns:p14="http://schemas.microsoft.com/office/powerpoint/2010/main" val="330597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dirty="0" smtClean="0">
                <a:latin typeface="+mn-lt"/>
                <a:cs typeface="Arial" pitchFamily="34" charset="0"/>
              </a:rPr>
              <a:t>What is EUROSAI?</a:t>
            </a:r>
          </a:p>
          <a:p>
            <a:endParaRPr lang="en-GB" sz="1200" dirty="0" smtClean="0">
              <a:latin typeface="+mn-lt"/>
              <a:cs typeface="Arial" pitchFamily="34" charset="0"/>
            </a:endParaRPr>
          </a:p>
          <a:p>
            <a:r>
              <a:rPr lang="en-GB" sz="1200" noProof="0" dirty="0" smtClean="0">
                <a:latin typeface="+mn-lt"/>
                <a:cs typeface="Arial" pitchFamily="34" charset="0"/>
              </a:rPr>
              <a:t>EUROSAI (European Organisation of Supreme Audit Institutions) is one of the Regional Organisation</a:t>
            </a:r>
            <a:r>
              <a:rPr lang="cs-CZ" sz="1200" noProof="0" dirty="0" smtClean="0">
                <a:latin typeface="+mn-lt"/>
                <a:cs typeface="Arial" pitchFamily="34" charset="0"/>
              </a:rPr>
              <a:t>s</a:t>
            </a:r>
            <a:r>
              <a:rPr lang="en-GB" sz="1200" baseline="0" noProof="0" dirty="0" smtClean="0">
                <a:latin typeface="+mn-lt"/>
                <a:cs typeface="Arial" pitchFamily="34" charset="0"/>
              </a:rPr>
              <a:t> </a:t>
            </a:r>
            <a:r>
              <a:rPr lang="en-GB" sz="1200" noProof="0" dirty="0" smtClean="0">
                <a:latin typeface="+mn-lt"/>
                <a:cs typeface="Arial" pitchFamily="34" charset="0"/>
              </a:rPr>
              <a:t>of the International Organisation of Supreme Audit Institutions (INTOSAI).</a:t>
            </a:r>
            <a:endParaRPr lang="cs-CZ" sz="1200" noProof="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noProof="0" dirty="0" smtClean="0">
                <a:latin typeface="+mn-lt"/>
                <a:cs typeface="Arial" pitchFamily="34" charset="0"/>
              </a:rPr>
              <a:t>EUROSAI</a:t>
            </a:r>
            <a:r>
              <a:rPr lang="cs-CZ" sz="1200" baseline="0" noProof="0" dirty="0" smtClean="0">
                <a:latin typeface="+mn-lt"/>
                <a:cs typeface="Arial" pitchFamily="34" charset="0"/>
              </a:rPr>
              <a:t> </a:t>
            </a:r>
            <a:r>
              <a:rPr lang="cs-CZ" sz="1200" baseline="0" noProof="0" dirty="0" err="1" smtClean="0">
                <a:latin typeface="+mn-lt"/>
                <a:cs typeface="Arial" pitchFamily="34" charset="0"/>
              </a:rPr>
              <a:t>combines</a:t>
            </a:r>
            <a:r>
              <a:rPr lang="cs-CZ" sz="1200" baseline="0" noProof="0" dirty="0" smtClean="0">
                <a:latin typeface="+mn-lt"/>
                <a:cs typeface="Arial" pitchFamily="34" charset="0"/>
              </a:rPr>
              <a:t> </a:t>
            </a:r>
            <a:r>
              <a:rPr lang="cs-CZ" sz="1200" baseline="0" noProof="0" dirty="0" err="1" smtClean="0">
                <a:latin typeface="+mn-lt"/>
                <a:cs typeface="Arial" pitchFamily="34" charset="0"/>
              </a:rPr>
              <a:t>together</a:t>
            </a:r>
            <a:r>
              <a:rPr lang="cs-CZ" sz="1200" baseline="0" noProof="0" dirty="0" smtClean="0">
                <a:latin typeface="+mn-lt"/>
                <a:cs typeface="Arial" pitchFamily="34" charset="0"/>
              </a:rPr>
              <a:t> </a:t>
            </a:r>
            <a:r>
              <a:rPr lang="cs-CZ" sz="1200" baseline="0" noProof="0" dirty="0" err="1" smtClean="0">
                <a:latin typeface="+mn-lt"/>
                <a:cs typeface="Arial" pitchFamily="34" charset="0"/>
              </a:rPr>
              <a:t>different</a:t>
            </a:r>
            <a:r>
              <a:rPr lang="cs-CZ" sz="1200" baseline="0" noProof="0" dirty="0" smtClean="0">
                <a:latin typeface="+mn-lt"/>
                <a:cs typeface="Arial" pitchFamily="34" charset="0"/>
              </a:rPr>
              <a:t> </a:t>
            </a:r>
            <a:r>
              <a:rPr lang="cs-CZ" sz="1200" baseline="0" noProof="0" dirty="0" err="1" smtClean="0">
                <a:latin typeface="+mn-lt"/>
                <a:cs typeface="Arial" pitchFamily="34" charset="0"/>
              </a:rPr>
              <a:t>models</a:t>
            </a:r>
            <a:r>
              <a:rPr lang="cs-CZ" sz="1200" baseline="0" noProof="0" dirty="0" smtClean="0">
                <a:latin typeface="+mn-lt"/>
                <a:cs typeface="Arial" pitchFamily="34" charset="0"/>
              </a:rPr>
              <a:t> of </a:t>
            </a:r>
            <a:r>
              <a:rPr lang="cs-CZ" sz="1200" baseline="0" noProof="0" dirty="0" err="1" smtClean="0">
                <a:latin typeface="+mn-lt"/>
                <a:cs typeface="Arial" pitchFamily="34" charset="0"/>
              </a:rPr>
              <a:t>SAIs</a:t>
            </a:r>
            <a:r>
              <a:rPr lang="cs-CZ" sz="1200" baseline="0" noProof="0" dirty="0" smtClean="0">
                <a:latin typeface="+mn-lt"/>
                <a:cs typeface="Arial" pitchFamily="34" charset="0"/>
              </a:rPr>
              <a:t> but </a:t>
            </a:r>
            <a:r>
              <a:rPr lang="cs-CZ" sz="1200" baseline="0" noProof="0" dirty="0" err="1" smtClean="0">
                <a:latin typeface="+mn-lt"/>
                <a:cs typeface="Arial" pitchFamily="34" charset="0"/>
              </a:rPr>
              <a:t>important</a:t>
            </a:r>
            <a:r>
              <a:rPr lang="cs-CZ" sz="1200" baseline="0" noProof="0" dirty="0" smtClean="0">
                <a:latin typeface="+mn-lt"/>
                <a:cs typeface="Arial" pitchFamily="34" charset="0"/>
              </a:rPr>
              <a:t> </a:t>
            </a:r>
            <a:r>
              <a:rPr lang="cs-CZ" sz="1200" baseline="0" noProof="0" dirty="0" err="1" smtClean="0">
                <a:latin typeface="+mn-lt"/>
                <a:cs typeface="Arial" pitchFamily="34" charset="0"/>
              </a:rPr>
              <a:t>common</a:t>
            </a:r>
            <a:r>
              <a:rPr lang="cs-CZ" sz="1200" baseline="0" noProof="0" dirty="0" smtClean="0">
                <a:latin typeface="+mn-lt"/>
                <a:cs typeface="Arial" pitchFamily="34" charset="0"/>
              </a:rPr>
              <a:t> </a:t>
            </a:r>
            <a:r>
              <a:rPr lang="cs-CZ" sz="1200" baseline="0" noProof="0" dirty="0" err="1" smtClean="0">
                <a:latin typeface="+mn-lt"/>
                <a:cs typeface="Arial" pitchFamily="34" charset="0"/>
              </a:rPr>
              <a:t>characteristics</a:t>
            </a:r>
            <a:r>
              <a:rPr lang="cs-CZ" sz="1200" baseline="0" noProof="0" dirty="0" smtClean="0">
                <a:latin typeface="+mn-lt"/>
                <a:cs typeface="Arial" pitchFamily="34" charset="0"/>
              </a:rPr>
              <a:t> make </a:t>
            </a:r>
            <a:r>
              <a:rPr lang="cs-CZ" sz="1200" baseline="0" noProof="0" dirty="0" err="1" smtClean="0">
                <a:latin typeface="+mn-lt"/>
                <a:cs typeface="Arial" pitchFamily="34" charset="0"/>
              </a:rPr>
              <a:t>them</a:t>
            </a:r>
            <a:r>
              <a:rPr lang="cs-CZ" sz="1200" baseline="0" noProof="0" dirty="0" smtClean="0">
                <a:latin typeface="+mn-lt"/>
                <a:cs typeface="Arial" pitchFamily="34" charset="0"/>
              </a:rPr>
              <a:t> part of the EUROSAI </a:t>
            </a:r>
            <a:r>
              <a:rPr lang="cs-CZ" sz="1200" baseline="0" noProof="0" dirty="0" err="1" smtClean="0">
                <a:latin typeface="+mn-lt"/>
                <a:cs typeface="Arial" pitchFamily="34" charset="0"/>
              </a:rPr>
              <a:t>community</a:t>
            </a:r>
            <a:r>
              <a:rPr lang="cs-CZ" sz="1200" baseline="0" noProof="0" dirty="0" smtClean="0">
                <a:latin typeface="+mn-lt"/>
                <a:cs typeface="Arial" pitchFamily="34" charset="0"/>
              </a:rPr>
              <a:t>. These </a:t>
            </a:r>
            <a:r>
              <a:rPr lang="cs-CZ" sz="1200" baseline="0" noProof="0" dirty="0" err="1" smtClean="0">
                <a:latin typeface="+mn-lt"/>
                <a:cs typeface="Arial" pitchFamily="34" charset="0"/>
              </a:rPr>
              <a:t>characteristics</a:t>
            </a:r>
            <a:r>
              <a:rPr lang="cs-CZ" sz="1200" baseline="0" noProof="0" dirty="0" smtClean="0">
                <a:latin typeface="+mn-lt"/>
                <a:cs typeface="Arial" pitchFamily="34" charset="0"/>
              </a:rPr>
              <a:t> are </a:t>
            </a:r>
            <a:r>
              <a:rPr lang="cs-CZ" sz="1200" baseline="0" noProof="0" dirty="0" err="1" smtClean="0">
                <a:latin typeface="+mn-lt"/>
                <a:cs typeface="Arial" pitchFamily="34" charset="0"/>
              </a:rPr>
              <a:t>that</a:t>
            </a:r>
            <a:r>
              <a:rPr lang="cs-CZ" sz="1200" baseline="0" noProof="0" dirty="0" smtClean="0">
                <a:latin typeface="+mn-lt"/>
                <a:cs typeface="Arial" pitchFamily="34" charset="0"/>
              </a:rPr>
              <a:t> </a:t>
            </a:r>
            <a:r>
              <a:rPr lang="cs-CZ" sz="1200" baseline="0" noProof="0" dirty="0" err="1" smtClean="0">
                <a:latin typeface="+mn-lt"/>
                <a:cs typeface="Arial" pitchFamily="34" charset="0"/>
              </a:rPr>
              <a:t>SAIs</a:t>
            </a:r>
            <a:r>
              <a:rPr lang="cs-CZ" sz="1200" baseline="0" noProof="0" dirty="0" smtClean="0">
                <a:latin typeface="+mn-lt"/>
                <a:cs typeface="Arial" pitchFamily="34" charset="0"/>
              </a:rPr>
              <a:t> </a:t>
            </a:r>
            <a:r>
              <a:rPr lang="cs-CZ" sz="1200" baseline="0" noProof="0" dirty="0" err="1" smtClean="0">
                <a:latin typeface="+mn-lt"/>
                <a:cs typeface="Arial" pitchFamily="34" charset="0"/>
              </a:rPr>
              <a:t>present</a:t>
            </a:r>
            <a:r>
              <a:rPr lang="cs-CZ" sz="1200" baseline="0" noProof="0" dirty="0" smtClean="0">
                <a:latin typeface="+mn-lt"/>
                <a:cs typeface="Arial" pitchFamily="34" charset="0"/>
              </a:rPr>
              <a:t> </a:t>
            </a:r>
            <a:r>
              <a:rPr lang="cs-CZ" sz="1200" baseline="0" noProof="0" dirty="0" err="1" smtClean="0">
                <a:latin typeface="+mn-lt"/>
                <a:cs typeface="Arial" pitchFamily="34" charset="0"/>
              </a:rPr>
              <a:t>an</a:t>
            </a:r>
            <a:r>
              <a:rPr lang="cs-CZ" sz="1200" baseline="0" noProof="0" dirty="0" smtClean="0">
                <a:latin typeface="+mn-lt"/>
                <a:cs typeface="Arial" pitchFamily="34" charset="0"/>
              </a:rPr>
              <a:t> </a:t>
            </a:r>
            <a:r>
              <a:rPr lang="cs-CZ" sz="1200" baseline="0" noProof="0" dirty="0" err="1" smtClean="0">
                <a:latin typeface="+mn-lt"/>
                <a:cs typeface="Arial" pitchFamily="34" charset="0"/>
              </a:rPr>
              <a:t>essential</a:t>
            </a:r>
            <a:r>
              <a:rPr lang="cs-CZ" sz="1200" baseline="0" noProof="0" dirty="0" smtClean="0">
                <a:latin typeface="+mn-lt"/>
                <a:cs typeface="Arial" pitchFamily="34" charset="0"/>
              </a:rPr>
              <a:t> </a:t>
            </a:r>
            <a:r>
              <a:rPr lang="cs-CZ" sz="1200" baseline="0" noProof="0" dirty="0" err="1" smtClean="0">
                <a:latin typeface="+mn-lt"/>
                <a:cs typeface="Arial" pitchFamily="34" charset="0"/>
              </a:rPr>
              <a:t>contribution</a:t>
            </a:r>
            <a:r>
              <a:rPr lang="cs-CZ" sz="1200" baseline="0" noProof="0" dirty="0" smtClean="0">
                <a:latin typeface="+mn-lt"/>
                <a:cs typeface="Arial" pitchFamily="34" charset="0"/>
              </a:rPr>
              <a:t> to </a:t>
            </a:r>
            <a:r>
              <a:rPr lang="cs-CZ" sz="1200" baseline="0" noProof="0" dirty="0" err="1" smtClean="0">
                <a:latin typeface="+mn-lt"/>
                <a:cs typeface="Arial" pitchFamily="34" charset="0"/>
              </a:rPr>
              <a:t>good</a:t>
            </a:r>
            <a:r>
              <a:rPr lang="cs-CZ" sz="1200" baseline="0" noProof="0" dirty="0" smtClean="0">
                <a:latin typeface="+mn-lt"/>
                <a:cs typeface="Arial" pitchFamily="34" charset="0"/>
              </a:rPr>
              <a:t> </a:t>
            </a:r>
            <a:r>
              <a:rPr lang="cs-CZ" sz="1200" baseline="0" noProof="0" dirty="0" err="1" smtClean="0">
                <a:latin typeface="+mn-lt"/>
                <a:cs typeface="Arial" pitchFamily="34" charset="0"/>
              </a:rPr>
              <a:t>governance</a:t>
            </a:r>
            <a:r>
              <a:rPr lang="cs-CZ" sz="1200" baseline="0" noProof="0" dirty="0" smtClean="0">
                <a:latin typeface="+mn-lt"/>
                <a:cs typeface="Arial" pitchFamily="34" charset="0"/>
              </a:rPr>
              <a:t>, </a:t>
            </a:r>
            <a:r>
              <a:rPr lang="cs-CZ" sz="1200" baseline="0" noProof="0" dirty="0" err="1" smtClean="0">
                <a:latin typeface="+mn-lt"/>
                <a:cs typeface="Arial" pitchFamily="34" charset="0"/>
              </a:rPr>
              <a:t>their</a:t>
            </a:r>
            <a:r>
              <a:rPr lang="cs-CZ" sz="1200" baseline="0" noProof="0" dirty="0" smtClean="0">
                <a:latin typeface="+mn-lt"/>
                <a:cs typeface="Arial" pitchFamily="34" charset="0"/>
              </a:rPr>
              <a:t> </a:t>
            </a:r>
            <a:r>
              <a:rPr lang="cs-CZ" sz="1200" baseline="0" noProof="0" dirty="0" err="1" smtClean="0">
                <a:latin typeface="+mn-lt"/>
                <a:cs typeface="Arial" pitchFamily="34" charset="0"/>
              </a:rPr>
              <a:t>independence</a:t>
            </a:r>
            <a:r>
              <a:rPr lang="cs-CZ" sz="1200" baseline="0" noProof="0" dirty="0" smtClean="0">
                <a:latin typeface="+mn-lt"/>
                <a:cs typeface="Arial" pitchFamily="34" charset="0"/>
              </a:rPr>
              <a:t> </a:t>
            </a:r>
            <a:r>
              <a:rPr lang="cs-CZ" sz="1200" baseline="0" noProof="0" dirty="0" err="1" smtClean="0">
                <a:latin typeface="+mn-lt"/>
                <a:cs typeface="Arial" pitchFamily="34" charset="0"/>
              </a:rPr>
              <a:t>from</a:t>
            </a:r>
            <a:r>
              <a:rPr lang="cs-CZ" sz="1200" baseline="0" noProof="0" dirty="0" smtClean="0">
                <a:latin typeface="+mn-lt"/>
                <a:cs typeface="Arial" pitchFamily="34" charset="0"/>
              </a:rPr>
              <a:t> </a:t>
            </a:r>
            <a:r>
              <a:rPr lang="cs-CZ" sz="1200" baseline="0" noProof="0" dirty="0" err="1" smtClean="0">
                <a:latin typeface="+mn-lt"/>
                <a:cs typeface="Arial" pitchFamily="34" charset="0"/>
              </a:rPr>
              <a:t>audited</a:t>
            </a:r>
            <a:r>
              <a:rPr lang="cs-CZ" sz="1200" baseline="0" noProof="0" dirty="0" smtClean="0">
                <a:latin typeface="+mn-lt"/>
                <a:cs typeface="Arial" pitchFamily="34" charset="0"/>
              </a:rPr>
              <a:t> </a:t>
            </a:r>
            <a:r>
              <a:rPr lang="cs-CZ" sz="1200" baseline="0" noProof="0" dirty="0" err="1" smtClean="0">
                <a:latin typeface="+mn-lt"/>
                <a:cs typeface="Arial" pitchFamily="34" charset="0"/>
              </a:rPr>
              <a:t>bodies</a:t>
            </a:r>
            <a:r>
              <a:rPr lang="cs-CZ" sz="1200" baseline="0" noProof="0" dirty="0" smtClean="0">
                <a:latin typeface="+mn-lt"/>
                <a:cs typeface="Arial" pitchFamily="34" charset="0"/>
              </a:rPr>
              <a:t> </a:t>
            </a:r>
            <a:r>
              <a:rPr lang="cs-CZ" sz="1200" baseline="0" noProof="0" dirty="0" err="1" smtClean="0">
                <a:latin typeface="+mn-lt"/>
                <a:cs typeface="Arial" pitchFamily="34" charset="0"/>
              </a:rPr>
              <a:t>is</a:t>
            </a:r>
            <a:r>
              <a:rPr lang="cs-CZ" sz="1200" baseline="0" noProof="0" dirty="0" smtClean="0">
                <a:latin typeface="+mn-lt"/>
                <a:cs typeface="Arial" pitchFamily="34" charset="0"/>
              </a:rPr>
              <a:t> of </a:t>
            </a:r>
            <a:r>
              <a:rPr lang="cs-CZ" sz="1200" baseline="0" noProof="0" dirty="0" err="1" smtClean="0">
                <a:latin typeface="+mn-lt"/>
                <a:cs typeface="Arial" pitchFamily="34" charset="0"/>
              </a:rPr>
              <a:t>primary</a:t>
            </a:r>
            <a:r>
              <a:rPr lang="cs-CZ" sz="1200" baseline="0" noProof="0" dirty="0" smtClean="0">
                <a:latin typeface="+mn-lt"/>
                <a:cs typeface="Arial" pitchFamily="34" charset="0"/>
              </a:rPr>
              <a:t> </a:t>
            </a:r>
            <a:r>
              <a:rPr lang="cs-CZ" sz="1200" baseline="0" noProof="0" dirty="0" err="1" smtClean="0">
                <a:latin typeface="+mn-lt"/>
                <a:cs typeface="Arial" pitchFamily="34" charset="0"/>
              </a:rPr>
              <a:t>importance</a:t>
            </a:r>
            <a:r>
              <a:rPr lang="cs-CZ" sz="1200" baseline="0" noProof="0" dirty="0" smtClean="0">
                <a:latin typeface="+mn-lt"/>
                <a:cs typeface="Arial" pitchFamily="34" charset="0"/>
              </a:rPr>
              <a:t> and </a:t>
            </a:r>
            <a:r>
              <a:rPr lang="cs-CZ" sz="1200" baseline="0" noProof="0" dirty="0" err="1" smtClean="0">
                <a:latin typeface="+mn-lt"/>
                <a:cs typeface="Arial" pitchFamily="34" charset="0"/>
              </a:rPr>
              <a:t>ensure</a:t>
            </a:r>
            <a:r>
              <a:rPr lang="cs-CZ" sz="1200" baseline="0" noProof="0" dirty="0" smtClean="0">
                <a:latin typeface="+mn-lt"/>
                <a:cs typeface="Arial" pitchFamily="34" charset="0"/>
              </a:rPr>
              <a:t> the </a:t>
            </a:r>
            <a:r>
              <a:rPr lang="cs-CZ" sz="1200" baseline="0" noProof="0" dirty="0" err="1" smtClean="0">
                <a:latin typeface="+mn-lt"/>
                <a:cs typeface="Arial" pitchFamily="34" charset="0"/>
              </a:rPr>
              <a:t>objectivity</a:t>
            </a:r>
            <a:r>
              <a:rPr lang="cs-CZ" sz="1200" baseline="0" noProof="0" dirty="0" smtClean="0">
                <a:latin typeface="+mn-lt"/>
                <a:cs typeface="Arial" pitchFamily="34" charset="0"/>
              </a:rPr>
              <a:t> of </a:t>
            </a:r>
            <a:r>
              <a:rPr lang="cs-CZ" sz="1200" baseline="0" noProof="0" dirty="0" err="1" smtClean="0">
                <a:latin typeface="+mn-lt"/>
                <a:cs typeface="Arial" pitchFamily="34" charset="0"/>
              </a:rPr>
              <a:t>their</a:t>
            </a:r>
            <a:r>
              <a:rPr lang="cs-CZ" sz="1200" baseline="0" noProof="0" dirty="0" smtClean="0">
                <a:latin typeface="+mn-lt"/>
                <a:cs typeface="Arial" pitchFamily="34" charset="0"/>
              </a:rPr>
              <a:t> </a:t>
            </a:r>
            <a:r>
              <a:rPr lang="cs-CZ" sz="1200" baseline="0" noProof="0" dirty="0" err="1" smtClean="0">
                <a:latin typeface="+mn-lt"/>
                <a:cs typeface="Arial" pitchFamily="34" charset="0"/>
              </a:rPr>
              <a:t>findings</a:t>
            </a:r>
            <a:r>
              <a:rPr lang="cs-CZ" sz="1200" baseline="0" noProof="0" dirty="0" smtClean="0">
                <a:latin typeface="+mn-lt"/>
                <a:cs typeface="Arial" pitchFamily="34" charset="0"/>
              </a:rPr>
              <a:t>, </a:t>
            </a:r>
            <a:r>
              <a:rPr lang="cs-CZ" sz="1200" baseline="0" noProof="0" dirty="0" err="1" smtClean="0">
                <a:latin typeface="+mn-lt"/>
                <a:cs typeface="Arial" pitchFamily="34" charset="0"/>
              </a:rPr>
              <a:t>their</a:t>
            </a:r>
            <a:r>
              <a:rPr lang="cs-CZ" sz="1200" baseline="0" noProof="0" dirty="0" smtClean="0">
                <a:latin typeface="+mn-lt"/>
                <a:cs typeface="Arial" pitchFamily="34" charset="0"/>
              </a:rPr>
              <a:t> </a:t>
            </a:r>
            <a:r>
              <a:rPr lang="cs-CZ" sz="1200" baseline="0" noProof="0" dirty="0" err="1" smtClean="0">
                <a:latin typeface="+mn-lt"/>
                <a:cs typeface="Arial" pitchFamily="34" charset="0"/>
              </a:rPr>
              <a:t>credibility</a:t>
            </a:r>
            <a:r>
              <a:rPr lang="cs-CZ" sz="1200" baseline="0" noProof="0" dirty="0" smtClean="0">
                <a:latin typeface="+mn-lt"/>
                <a:cs typeface="Arial" pitchFamily="34" charset="0"/>
              </a:rPr>
              <a:t> and </a:t>
            </a:r>
            <a:r>
              <a:rPr lang="cs-CZ" sz="1200" baseline="0" noProof="0" dirty="0" err="1" smtClean="0">
                <a:latin typeface="+mn-lt"/>
                <a:cs typeface="Arial" pitchFamily="34" charset="0"/>
              </a:rPr>
              <a:t>transparency</a:t>
            </a:r>
            <a:r>
              <a:rPr lang="cs-CZ" sz="1200" baseline="0" noProof="0" dirty="0" smtClean="0">
                <a:latin typeface="+mn-lt"/>
                <a:cs typeface="Arial" pitchFamily="34" charset="0"/>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3</a:t>
            </a:fld>
            <a:endParaRPr lang="cs-CZ"/>
          </a:p>
        </p:txBody>
      </p:sp>
    </p:spTree>
    <p:extLst>
      <p:ext uri="{BB962C8B-B14F-4D97-AF65-F5344CB8AC3E}">
        <p14:creationId xmlns:p14="http://schemas.microsoft.com/office/powerpoint/2010/main" val="41501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GB" sz="1200" i="1" dirty="0" smtClean="0">
                <a:latin typeface="+mn-lt"/>
                <a:cs typeface="Arial" pitchFamily="34" charset="0"/>
              </a:rPr>
              <a:t>Note for presenters: This slide was included as an additional information source – to explain what INTOSAI is. Further information can be found on www.intosai.org.</a:t>
            </a:r>
          </a:p>
          <a:p>
            <a:pPr algn="just"/>
            <a:endParaRPr lang="en-GB" sz="1200" i="1" dirty="0" smtClean="0">
              <a:latin typeface="+mn-lt"/>
              <a:cs typeface="Arial" pitchFamily="34" charset="0"/>
            </a:endParaRPr>
          </a:p>
          <a:p>
            <a:pPr algn="just"/>
            <a:r>
              <a:rPr lang="en-GB" sz="1200" dirty="0" smtClean="0">
                <a:latin typeface="+mn-lt"/>
                <a:cs typeface="Arial" pitchFamily="34" charset="0"/>
              </a:rPr>
              <a:t>What is INTOSAI?</a:t>
            </a:r>
          </a:p>
          <a:p>
            <a:pPr algn="just"/>
            <a:endParaRPr lang="en-GB" sz="1200" dirty="0" smtClean="0">
              <a:latin typeface="+mn-lt"/>
              <a:cs typeface="Arial" pitchFamily="34" charset="0"/>
            </a:endParaRPr>
          </a:p>
          <a:p>
            <a:pPr algn="just"/>
            <a:r>
              <a:rPr lang="en-GB" sz="1200" dirty="0" smtClean="0">
                <a:latin typeface="+mn-lt"/>
                <a:cs typeface="Arial" pitchFamily="34" charset="0"/>
              </a:rPr>
              <a:t>INTOSAI consists of </a:t>
            </a:r>
            <a:r>
              <a:rPr lang="en-GB" sz="1200" u="none" dirty="0" smtClean="0">
                <a:latin typeface="+mn-lt"/>
                <a:cs typeface="Arial" pitchFamily="34" charset="0"/>
              </a:rPr>
              <a:t>t</a:t>
            </a:r>
            <a:r>
              <a:rPr lang="en-GB" sz="1200" dirty="0" smtClean="0">
                <a:latin typeface="+mn-lt"/>
                <a:cs typeface="Arial" pitchFamily="34" charset="0"/>
              </a:rPr>
              <a:t>he Supreme Audit Institutions (SAIs) of 192 Full Members and 5 Associated Members. It is listed as a support organisation of the United Nations.</a:t>
            </a:r>
          </a:p>
          <a:p>
            <a:pPr algn="just"/>
            <a:endParaRPr lang="en-GB" sz="1200" dirty="0" smtClean="0">
              <a:latin typeface="+mn-lt"/>
              <a:cs typeface="Arial" pitchFamily="34" charset="0"/>
            </a:endParaRPr>
          </a:p>
          <a:p>
            <a:pPr algn="just" defTabSz="922630">
              <a:defRPr/>
            </a:pPr>
            <a:r>
              <a:rPr lang="en-GB" sz="1200" u="none" dirty="0" smtClean="0">
                <a:latin typeface="+mn-lt"/>
                <a:cs typeface="Arial" pitchFamily="34" charset="0"/>
              </a:rPr>
              <a:t>Besides EUROSAI, other Regional</a:t>
            </a:r>
            <a:r>
              <a:rPr lang="en-GB" sz="1200" u="none" baseline="0" noProof="0" dirty="0" smtClean="0">
                <a:latin typeface="+mn-lt"/>
                <a:cs typeface="Arial" pitchFamily="34" charset="0"/>
              </a:rPr>
              <a:t> Organisations </a:t>
            </a:r>
            <a:r>
              <a:rPr lang="en-GB" sz="1200" dirty="0" smtClean="0">
                <a:latin typeface="+mn-lt"/>
                <a:cs typeface="Arial" pitchFamily="34" charset="0"/>
              </a:rPr>
              <a:t>within INTOSAI are OLACEFS (Organisation of Latin American and Caribbean Supreme Audit Institutions), AFROSAI (African Organisation of Supreme Audit Institutions), ARABOSAI (Arab Organisation of Supreme Audit Institutions), ASOSAI (Asian Organisation of Supreme Audit Institutions), PASAI (Pacific Association of Supreme Audit Institutions) and CAROSAI (Caribbean Organisation of Supreme Audit Institutions).</a:t>
            </a:r>
          </a:p>
          <a:p>
            <a:pPr algn="just" defTabSz="922630">
              <a:defRPr/>
            </a:pPr>
            <a:endParaRPr lang="en-GB" sz="1100" dirty="0" smtClean="0">
              <a:latin typeface="+mn-lt"/>
              <a:cs typeface="Arial" pitchFamily="34" charset="0"/>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4</a:t>
            </a:fld>
            <a:endParaRPr lang="cs-CZ"/>
          </a:p>
        </p:txBody>
      </p:sp>
    </p:spTree>
    <p:extLst>
      <p:ext uri="{BB962C8B-B14F-4D97-AF65-F5344CB8AC3E}">
        <p14:creationId xmlns:p14="http://schemas.microsoft.com/office/powerpoint/2010/main" val="31612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n-lt"/>
                <a:cs typeface="Arial" pitchFamily="34" charset="0"/>
              </a:rPr>
              <a:t>EUROSAI was established in </a:t>
            </a:r>
            <a:r>
              <a:rPr lang="en-GB" sz="1200" u="none" dirty="0" smtClean="0">
                <a:latin typeface="+mn-lt"/>
                <a:cs typeface="Arial" pitchFamily="34" charset="0"/>
              </a:rPr>
              <a:t>1990 </a:t>
            </a:r>
            <a:r>
              <a:rPr lang="cs-CZ" sz="1200" u="none" dirty="0" smtClean="0">
                <a:latin typeface="+mn-lt"/>
                <a:cs typeface="Arial" pitchFamily="34" charset="0"/>
              </a:rPr>
              <a:t>by</a:t>
            </a:r>
            <a:r>
              <a:rPr lang="en-GB" sz="1200" u="none" dirty="0" smtClean="0">
                <a:latin typeface="+mn-lt"/>
                <a:cs typeface="Arial" pitchFamily="34" charset="0"/>
              </a:rPr>
              <a:t> </a:t>
            </a:r>
            <a:r>
              <a:rPr lang="en-GB" sz="1200" dirty="0" smtClean="0">
                <a:latin typeface="+mn-lt"/>
                <a:cs typeface="Arial" pitchFamily="34" charset="0"/>
              </a:rPr>
              <a:t>30 members (the SAIs of 29 European States and the European Court of Auditors). </a:t>
            </a:r>
            <a:r>
              <a:rPr lang="en-GB" sz="1200" u="none" dirty="0" smtClean="0">
                <a:latin typeface="+mn-lt"/>
                <a:cs typeface="Arial" pitchFamily="34" charset="0"/>
              </a:rPr>
              <a:t>Now </a:t>
            </a:r>
            <a:r>
              <a:rPr lang="cs-CZ" sz="1200" u="none" dirty="0" smtClean="0">
                <a:latin typeface="+mn-lt"/>
                <a:cs typeface="Arial" pitchFamily="34" charset="0"/>
              </a:rPr>
              <a:t>the </a:t>
            </a:r>
            <a:r>
              <a:rPr lang="en-GB" sz="1200" u="none" dirty="0" smtClean="0">
                <a:latin typeface="+mn-lt"/>
                <a:cs typeface="Arial" pitchFamily="34" charset="0"/>
              </a:rPr>
              <a:t>membership </a:t>
            </a:r>
            <a:r>
              <a:rPr lang="cs-CZ" sz="1200" u="none" dirty="0" smtClean="0">
                <a:latin typeface="+mn-lt"/>
                <a:cs typeface="Arial" pitchFamily="34" charset="0"/>
              </a:rPr>
              <a:t>of</a:t>
            </a:r>
            <a:r>
              <a:rPr lang="cs-CZ" sz="1200" u="none" baseline="0" dirty="0" smtClean="0">
                <a:latin typeface="+mn-lt"/>
                <a:cs typeface="Arial" pitchFamily="34" charset="0"/>
              </a:rPr>
              <a:t> </a:t>
            </a:r>
            <a:r>
              <a:rPr lang="en-GB" sz="1200" u="none" dirty="0" smtClean="0">
                <a:latin typeface="+mn-lt"/>
                <a:cs typeface="Arial" pitchFamily="34" charset="0"/>
              </a:rPr>
              <a:t>SAIs</a:t>
            </a:r>
            <a:r>
              <a:rPr lang="cs-CZ" sz="1200" u="none" dirty="0" smtClean="0">
                <a:latin typeface="+mn-lt"/>
                <a:cs typeface="Arial" pitchFamily="34" charset="0"/>
              </a:rPr>
              <a:t> </a:t>
            </a:r>
            <a:r>
              <a:rPr lang="cs-CZ" sz="1200" u="none" dirty="0" err="1" smtClean="0">
                <a:latin typeface="+mn-lt"/>
                <a:cs typeface="Arial" pitchFamily="34" charset="0"/>
              </a:rPr>
              <a:t>amounts</a:t>
            </a:r>
            <a:r>
              <a:rPr lang="cs-CZ" sz="1200" u="none" baseline="0" dirty="0" smtClean="0">
                <a:latin typeface="+mn-lt"/>
                <a:cs typeface="Arial" pitchFamily="34" charset="0"/>
              </a:rPr>
              <a:t> to 50</a:t>
            </a:r>
            <a:r>
              <a:rPr lang="en-GB" sz="1200" u="none" dirty="0" smtClean="0">
                <a:latin typeface="+mn-lt"/>
                <a:cs typeface="Arial" pitchFamily="34" charset="0"/>
              </a:rPr>
              <a:t> </a:t>
            </a:r>
            <a:r>
              <a:rPr lang="en-GB" sz="1200" dirty="0" smtClean="0">
                <a:latin typeface="+mn-lt"/>
                <a:cs typeface="Arial" pitchFamily="34" charset="0"/>
              </a:rPr>
              <a:t>(the SAIs of 49</a:t>
            </a:r>
            <a:r>
              <a:rPr lang="cs-CZ" sz="1200" dirty="0" smtClean="0">
                <a:latin typeface="+mn-lt"/>
                <a:cs typeface="Arial" pitchFamily="34" charset="0"/>
              </a:rPr>
              <a:t> </a:t>
            </a:r>
            <a:r>
              <a:rPr lang="en-GB" sz="1200" dirty="0" smtClean="0">
                <a:latin typeface="+mn-lt"/>
                <a:cs typeface="Arial" pitchFamily="34" charset="0"/>
              </a:rPr>
              <a:t>States and the European Court of Auditors).</a:t>
            </a:r>
            <a:endParaRPr lang="cs-CZ"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n-lt"/>
                <a:cs typeface="Arial" pitchFamily="34" charset="0"/>
              </a:rPr>
              <a:t>There are five official languages in EUROSAI: English, French, German, Russian and Spanish, and </a:t>
            </a:r>
            <a:r>
              <a:rPr lang="cs-CZ" sz="1200" dirty="0" smtClean="0">
                <a:latin typeface="+mn-lt"/>
                <a:cs typeface="Arial" pitchFamily="34" charset="0"/>
              </a:rPr>
              <a:t>EUROSAI </a:t>
            </a:r>
            <a:r>
              <a:rPr lang="en-GB" sz="1200" dirty="0" smtClean="0">
                <a:latin typeface="+mn-lt"/>
                <a:cs typeface="Arial" pitchFamily="34" charset="0"/>
              </a:rPr>
              <a:t>makes a great effort to ensure appropriate representation of EUROSAI Members by respecting the geographical diversity and different systems of organisation of public sector auditing.</a:t>
            </a:r>
            <a:endParaRPr lang="cs-CZ"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smtClean="0">
                <a:latin typeface="+mn-lt"/>
                <a:cs typeface="Arial" pitchFamily="34" charset="0"/>
              </a:rPr>
              <a:t>New 6-year </a:t>
            </a:r>
            <a:r>
              <a:rPr lang="cs-CZ" sz="1200" dirty="0" err="1" smtClean="0">
                <a:latin typeface="+mn-lt"/>
                <a:cs typeface="Arial" pitchFamily="34" charset="0"/>
              </a:rPr>
              <a:t>strategic</a:t>
            </a:r>
            <a:r>
              <a:rPr lang="cs-CZ" sz="1200" dirty="0" smtClean="0">
                <a:latin typeface="+mn-lt"/>
                <a:cs typeface="Arial" pitchFamily="34" charset="0"/>
              </a:rPr>
              <a:t> period </a:t>
            </a:r>
            <a:r>
              <a:rPr lang="cs-CZ" sz="1200" dirty="0" err="1" smtClean="0">
                <a:latin typeface="+mn-lt"/>
                <a:cs typeface="Arial" pitchFamily="34" charset="0"/>
              </a:rPr>
              <a:t>started</a:t>
            </a:r>
            <a:r>
              <a:rPr lang="cs-CZ" sz="1200" dirty="0" smtClean="0">
                <a:latin typeface="+mn-lt"/>
                <a:cs typeface="Arial" pitchFamily="34" charset="0"/>
              </a:rPr>
              <a:t> in 2017 and at the EUROSAI</a:t>
            </a:r>
            <a:r>
              <a:rPr lang="cs-CZ" sz="1200" baseline="0" dirty="0" smtClean="0">
                <a:latin typeface="+mn-lt"/>
                <a:cs typeface="Arial" pitchFamily="34" charset="0"/>
              </a:rPr>
              <a:t> </a:t>
            </a:r>
            <a:r>
              <a:rPr lang="cs-CZ" sz="1200" dirty="0" smtClean="0">
                <a:latin typeface="+mn-lt"/>
                <a:cs typeface="Arial" pitchFamily="34" charset="0"/>
              </a:rPr>
              <a:t>X </a:t>
            </a:r>
            <a:r>
              <a:rPr lang="cs-CZ" sz="1200" dirty="0" err="1" smtClean="0">
                <a:latin typeface="+mn-lt"/>
                <a:cs typeface="Arial" pitchFamily="34" charset="0"/>
              </a:rPr>
              <a:t>Congress</a:t>
            </a:r>
            <a:r>
              <a:rPr lang="cs-CZ" sz="1200" dirty="0" smtClean="0">
                <a:latin typeface="+mn-lt"/>
                <a:cs typeface="Arial" pitchFamily="34" charset="0"/>
              </a:rPr>
              <a:t> in Istanbul </a:t>
            </a:r>
            <a:r>
              <a:rPr lang="cs-CZ" sz="1200" dirty="0" err="1" smtClean="0">
                <a:latin typeface="+mn-lt"/>
                <a:cs typeface="Arial" pitchFamily="34" charset="0"/>
              </a:rPr>
              <a:t>it</a:t>
            </a:r>
            <a:r>
              <a:rPr lang="cs-CZ" sz="1200" dirty="0" smtClean="0">
                <a:latin typeface="+mn-lt"/>
                <a:cs typeface="Arial" pitchFamily="34" charset="0"/>
              </a:rPr>
              <a:t> </a:t>
            </a:r>
            <a:r>
              <a:rPr lang="cs-CZ" sz="1200" dirty="0" err="1" smtClean="0">
                <a:latin typeface="+mn-lt"/>
                <a:cs typeface="Arial" pitchFamily="34" charset="0"/>
              </a:rPr>
              <a:t>was</a:t>
            </a:r>
            <a:r>
              <a:rPr lang="cs-CZ" sz="1200" dirty="0" smtClean="0">
                <a:latin typeface="+mn-lt"/>
                <a:cs typeface="Arial" pitchFamily="34" charset="0"/>
              </a:rPr>
              <a:t> </a:t>
            </a:r>
            <a:r>
              <a:rPr lang="cs-CZ" sz="1200" dirty="0" err="1" smtClean="0">
                <a:latin typeface="+mn-lt"/>
                <a:cs typeface="Arial" pitchFamily="34" charset="0"/>
              </a:rPr>
              <a:t>agreed</a:t>
            </a:r>
            <a:r>
              <a:rPr lang="cs-CZ" sz="1200" dirty="0" smtClean="0">
                <a:latin typeface="+mn-lt"/>
                <a:cs typeface="Arial" pitchFamily="34" charset="0"/>
              </a:rPr>
              <a:t> on </a:t>
            </a:r>
            <a:r>
              <a:rPr lang="cs-CZ" sz="1200" dirty="0" err="1" smtClean="0">
                <a:latin typeface="+mn-lt"/>
                <a:cs typeface="Arial" pitchFamily="34" charset="0"/>
              </a:rPr>
              <a:t>enhancing</a:t>
            </a:r>
            <a:r>
              <a:rPr lang="cs-CZ" sz="1200" dirty="0" smtClean="0">
                <a:latin typeface="+mn-lt"/>
                <a:cs typeface="Arial" pitchFamily="34" charset="0"/>
              </a:rPr>
              <a:t> </a:t>
            </a:r>
            <a:r>
              <a:rPr lang="cs-CZ" sz="1200" dirty="0" err="1" smtClean="0">
                <a:latin typeface="+mn-lt"/>
                <a:cs typeface="Arial" pitchFamily="34" charset="0"/>
              </a:rPr>
              <a:t>EUROSAI´s</a:t>
            </a:r>
            <a:r>
              <a:rPr lang="cs-CZ" sz="1200" dirty="0" smtClean="0">
                <a:latin typeface="+mn-lt"/>
                <a:cs typeface="Arial" pitchFamily="34" charset="0"/>
              </a:rPr>
              <a:t> </a:t>
            </a:r>
            <a:r>
              <a:rPr lang="cs-CZ" sz="1200" dirty="0" err="1" smtClean="0">
                <a:latin typeface="+mn-lt"/>
                <a:cs typeface="Arial" pitchFamily="34" charset="0"/>
              </a:rPr>
              <a:t>governance</a:t>
            </a:r>
            <a:r>
              <a:rPr lang="cs-CZ" sz="1200" dirty="0" smtClean="0">
                <a:latin typeface="+mn-lt"/>
                <a:cs typeface="Arial" pitchFamily="34" charset="0"/>
              </a:rPr>
              <a:t>. EUROSAI </a:t>
            </a:r>
            <a:r>
              <a:rPr lang="cs-CZ" sz="1200" dirty="0" err="1" smtClean="0">
                <a:latin typeface="+mn-lt"/>
                <a:cs typeface="Arial" pitchFamily="34" charset="0"/>
              </a:rPr>
              <a:t>should</a:t>
            </a:r>
            <a:r>
              <a:rPr lang="cs-CZ" sz="1200" dirty="0" smtClean="0">
                <a:latin typeface="+mn-lt"/>
                <a:cs typeface="Arial" pitchFamily="34" charset="0"/>
              </a:rPr>
              <a:t> </a:t>
            </a:r>
            <a:r>
              <a:rPr lang="cs-CZ" sz="1200" dirty="0" err="1" smtClean="0">
                <a:latin typeface="+mn-lt"/>
                <a:cs typeface="Arial" pitchFamily="34" charset="0"/>
              </a:rPr>
              <a:t>strive</a:t>
            </a:r>
            <a:r>
              <a:rPr lang="cs-CZ" sz="1200" dirty="0" smtClean="0">
                <a:latin typeface="+mn-lt"/>
                <a:cs typeface="Arial" pitchFamily="34" charset="0"/>
              </a:rPr>
              <a:t> </a:t>
            </a:r>
            <a:r>
              <a:rPr lang="cs-CZ" sz="1200" dirty="0" err="1" smtClean="0">
                <a:latin typeface="+mn-lt"/>
                <a:cs typeface="Arial" pitchFamily="34" charset="0"/>
              </a:rPr>
              <a:t>ot</a:t>
            </a:r>
            <a:r>
              <a:rPr lang="cs-CZ" sz="1200" dirty="0" smtClean="0">
                <a:latin typeface="+mn-lt"/>
                <a:cs typeface="Arial" pitchFamily="34" charset="0"/>
              </a:rPr>
              <a:t> </a:t>
            </a:r>
            <a:r>
              <a:rPr lang="cs-CZ" sz="1200" dirty="0" err="1" smtClean="0">
                <a:latin typeface="+mn-lt"/>
                <a:cs typeface="Arial" pitchFamily="34" charset="0"/>
              </a:rPr>
              <a:t>be</a:t>
            </a:r>
            <a:r>
              <a:rPr lang="cs-CZ" sz="1200" dirty="0" smtClean="0">
                <a:latin typeface="+mn-lt"/>
                <a:cs typeface="Arial" pitchFamily="34" charset="0"/>
              </a:rPr>
              <a:t> </a:t>
            </a:r>
            <a:r>
              <a:rPr lang="cs-CZ" sz="1200" dirty="0" err="1" smtClean="0">
                <a:latin typeface="+mn-lt"/>
                <a:cs typeface="Arial" pitchFamily="34" charset="0"/>
              </a:rPr>
              <a:t>an</a:t>
            </a:r>
            <a:r>
              <a:rPr lang="cs-CZ" sz="1200" dirty="0" smtClean="0">
                <a:latin typeface="+mn-lt"/>
                <a:cs typeface="Arial" pitchFamily="34" charset="0"/>
              </a:rPr>
              <a:t> </a:t>
            </a:r>
            <a:r>
              <a:rPr lang="cs-CZ" sz="1200" dirty="0" err="1" smtClean="0">
                <a:latin typeface="+mn-lt"/>
                <a:cs typeface="Arial" pitchFamily="34" charset="0"/>
              </a:rPr>
              <a:t>effective</a:t>
            </a:r>
            <a:r>
              <a:rPr lang="cs-CZ" sz="1200" dirty="0" smtClean="0">
                <a:latin typeface="+mn-lt"/>
                <a:cs typeface="Arial" pitchFamily="34" charset="0"/>
              </a:rPr>
              <a:t>, </a:t>
            </a:r>
            <a:r>
              <a:rPr lang="cs-CZ" sz="1200" dirty="0" err="1" smtClean="0">
                <a:latin typeface="+mn-lt"/>
                <a:cs typeface="Arial" pitchFamily="34" charset="0"/>
              </a:rPr>
              <a:t>efficient</a:t>
            </a:r>
            <a:r>
              <a:rPr lang="cs-CZ" sz="1200" dirty="0" smtClean="0">
                <a:latin typeface="+mn-lt"/>
                <a:cs typeface="Arial" pitchFamily="34" charset="0"/>
              </a:rPr>
              <a:t> and </a:t>
            </a:r>
            <a:r>
              <a:rPr lang="cs-CZ" sz="1200" dirty="0" err="1" smtClean="0">
                <a:latin typeface="+mn-lt"/>
                <a:cs typeface="Arial" pitchFamily="34" charset="0"/>
              </a:rPr>
              <a:t>flexible</a:t>
            </a:r>
            <a:r>
              <a:rPr lang="cs-CZ" sz="1200" dirty="0" smtClean="0">
                <a:latin typeface="+mn-lt"/>
                <a:cs typeface="Arial" pitchFamily="34" charset="0"/>
              </a:rPr>
              <a:t> </a:t>
            </a:r>
            <a:r>
              <a:rPr lang="cs-CZ" sz="1200" dirty="0" err="1" smtClean="0">
                <a:latin typeface="+mn-lt"/>
                <a:cs typeface="Arial" pitchFamily="34" charset="0"/>
              </a:rPr>
              <a:t>organisation</a:t>
            </a:r>
            <a:r>
              <a:rPr lang="cs-CZ" sz="1200" dirty="0" smtClean="0">
                <a:latin typeface="+mn-lt"/>
                <a:cs typeface="Arial" pitchFamily="34" charset="0"/>
              </a:rPr>
              <a:t> </a:t>
            </a:r>
            <a:r>
              <a:rPr lang="cs-CZ" sz="1200" dirty="0" err="1" smtClean="0">
                <a:latin typeface="+mn-lt"/>
                <a:cs typeface="Arial" pitchFamily="34" charset="0"/>
              </a:rPr>
              <a:t>which</a:t>
            </a:r>
            <a:r>
              <a:rPr lang="cs-CZ" sz="1200" dirty="0" smtClean="0">
                <a:latin typeface="+mn-lt"/>
                <a:cs typeface="Arial" pitchFamily="34" charset="0"/>
              </a:rPr>
              <a:t> </a:t>
            </a:r>
            <a:r>
              <a:rPr lang="cs-CZ" sz="1200" dirty="0" err="1" smtClean="0">
                <a:latin typeface="+mn-lt"/>
                <a:cs typeface="Arial" pitchFamily="34" charset="0"/>
              </a:rPr>
              <a:t>should</a:t>
            </a:r>
            <a:r>
              <a:rPr lang="cs-CZ" sz="1200" dirty="0" smtClean="0">
                <a:latin typeface="+mn-lt"/>
                <a:cs typeface="Arial" pitchFamily="34" charset="0"/>
              </a:rPr>
              <a:t> </a:t>
            </a:r>
            <a:r>
              <a:rPr lang="cs-CZ" sz="1200" dirty="0" err="1" smtClean="0">
                <a:latin typeface="+mn-lt"/>
                <a:cs typeface="Arial" pitchFamily="34" charset="0"/>
              </a:rPr>
              <a:t>promote</a:t>
            </a:r>
            <a:r>
              <a:rPr lang="cs-CZ" sz="1200" dirty="0" smtClean="0">
                <a:latin typeface="+mn-lt"/>
                <a:cs typeface="Arial" pitchFamily="34" charset="0"/>
              </a:rPr>
              <a:t> </a:t>
            </a:r>
            <a:r>
              <a:rPr lang="cs-CZ" sz="1200" dirty="0" err="1" smtClean="0">
                <a:latin typeface="+mn-lt"/>
                <a:cs typeface="Arial" pitchFamily="34" charset="0"/>
              </a:rPr>
              <a:t>increased</a:t>
            </a:r>
            <a:r>
              <a:rPr lang="cs-CZ" sz="1200" dirty="0" smtClean="0">
                <a:latin typeface="+mn-lt"/>
                <a:cs typeface="Arial" pitchFamily="34" charset="0"/>
              </a:rPr>
              <a:t> </a:t>
            </a:r>
            <a:r>
              <a:rPr lang="cs-CZ" sz="1200" dirty="0" err="1" smtClean="0">
                <a:latin typeface="+mn-lt"/>
                <a:cs typeface="Arial" pitchFamily="34" charset="0"/>
              </a:rPr>
              <a:t>member</a:t>
            </a:r>
            <a:r>
              <a:rPr lang="cs-CZ" sz="1200" dirty="0" smtClean="0">
                <a:latin typeface="+mn-lt"/>
                <a:cs typeface="Arial" pitchFamily="34" charset="0"/>
              </a:rPr>
              <a:t> </a:t>
            </a:r>
            <a:r>
              <a:rPr lang="cs-CZ" sz="1200" dirty="0" err="1" smtClean="0">
                <a:latin typeface="+mn-lt"/>
                <a:cs typeface="Arial" pitchFamily="34" charset="0"/>
              </a:rPr>
              <a:t>participation</a:t>
            </a:r>
            <a:r>
              <a:rPr lang="cs-CZ" sz="1200" baseline="0" dirty="0" smtClean="0">
                <a:latin typeface="+mn-lt"/>
                <a:cs typeface="Arial" pitchFamily="34" charset="0"/>
              </a:rPr>
              <a:t> and </a:t>
            </a:r>
            <a:r>
              <a:rPr lang="cs-CZ" sz="1200" baseline="0" dirty="0" err="1" smtClean="0">
                <a:latin typeface="+mn-lt"/>
                <a:cs typeface="Arial" pitchFamily="34" charset="0"/>
              </a:rPr>
              <a:t>encourage</a:t>
            </a:r>
            <a:r>
              <a:rPr lang="cs-CZ" sz="1200" baseline="0" dirty="0" smtClean="0">
                <a:latin typeface="+mn-lt"/>
                <a:cs typeface="Arial" pitchFamily="34" charset="0"/>
              </a:rPr>
              <a:t> </a:t>
            </a:r>
            <a:r>
              <a:rPr lang="cs-CZ" sz="1200" baseline="0" dirty="0" err="1" smtClean="0">
                <a:latin typeface="+mn-lt"/>
                <a:cs typeface="Arial" pitchFamily="34" charset="0"/>
              </a:rPr>
              <a:t>members</a:t>
            </a:r>
            <a:r>
              <a:rPr lang="cs-CZ" sz="1200" baseline="0" dirty="0" smtClean="0">
                <a:latin typeface="+mn-lt"/>
                <a:cs typeface="Arial" pitchFamily="34" charset="0"/>
              </a:rPr>
              <a:t> to </a:t>
            </a:r>
            <a:r>
              <a:rPr lang="cs-CZ" sz="1200" baseline="0" dirty="0" err="1" smtClean="0">
                <a:latin typeface="+mn-lt"/>
                <a:cs typeface="Arial" pitchFamily="34" charset="0"/>
              </a:rPr>
              <a:t>develop</a:t>
            </a:r>
            <a:r>
              <a:rPr lang="cs-CZ" sz="1200" baseline="0" dirty="0" smtClean="0">
                <a:latin typeface="+mn-lt"/>
                <a:cs typeface="Arial" pitchFamily="34" charset="0"/>
              </a:rPr>
              <a:t> and </a:t>
            </a:r>
            <a:r>
              <a:rPr lang="cs-CZ" sz="1200" baseline="0" dirty="0" err="1" smtClean="0">
                <a:latin typeface="+mn-lt"/>
                <a:cs typeface="Arial" pitchFamily="34" charset="0"/>
              </a:rPr>
              <a:t>share</a:t>
            </a:r>
            <a:r>
              <a:rPr lang="cs-CZ" sz="1200" baseline="0" dirty="0" smtClean="0">
                <a:latin typeface="+mn-lt"/>
                <a:cs typeface="Arial" pitchFamily="34" charset="0"/>
              </a:rPr>
              <a:t> </a:t>
            </a:r>
            <a:r>
              <a:rPr lang="cs-CZ" sz="1200" baseline="0" dirty="0" err="1" smtClean="0">
                <a:latin typeface="+mn-lt"/>
                <a:cs typeface="Arial" pitchFamily="34" charset="0"/>
              </a:rPr>
              <a:t>new</a:t>
            </a:r>
            <a:r>
              <a:rPr lang="cs-CZ" sz="1200" baseline="0" dirty="0" smtClean="0">
                <a:latin typeface="+mn-lt"/>
                <a:cs typeface="Arial" pitchFamily="34" charset="0"/>
              </a:rPr>
              <a:t> and </a:t>
            </a:r>
            <a:r>
              <a:rPr lang="cs-CZ" sz="1200" baseline="0" dirty="0" err="1" smtClean="0">
                <a:latin typeface="+mn-lt"/>
                <a:cs typeface="Arial" pitchFamily="34" charset="0"/>
              </a:rPr>
              <a:t>agile</a:t>
            </a:r>
            <a:r>
              <a:rPr lang="cs-CZ" sz="1200" baseline="0" dirty="0" smtClean="0">
                <a:latin typeface="+mn-lt"/>
                <a:cs typeface="Arial" pitchFamily="34" charset="0"/>
              </a:rPr>
              <a:t> </a:t>
            </a:r>
            <a:r>
              <a:rPr lang="cs-CZ" sz="1200" baseline="0" dirty="0" err="1" smtClean="0">
                <a:latin typeface="+mn-lt"/>
                <a:cs typeface="Arial" pitchFamily="34" charset="0"/>
              </a:rPr>
              <a:t>forms</a:t>
            </a:r>
            <a:r>
              <a:rPr lang="cs-CZ" sz="1200" baseline="0" dirty="0" smtClean="0">
                <a:latin typeface="+mn-lt"/>
                <a:cs typeface="Arial" pitchFamily="34" charset="0"/>
              </a:rPr>
              <a:t> of </a:t>
            </a:r>
            <a:r>
              <a:rPr lang="cs-CZ" sz="1200" baseline="0" dirty="0" err="1" smtClean="0">
                <a:latin typeface="+mn-lt"/>
                <a:cs typeface="Arial" pitchFamily="34" charset="0"/>
              </a:rPr>
              <a:t>cooperation</a:t>
            </a:r>
            <a:r>
              <a:rPr lang="cs-CZ" sz="1200" baseline="0" dirty="0" smtClean="0">
                <a:latin typeface="+mn-lt"/>
                <a:cs typeface="Arial" pitchFamily="34" charset="0"/>
              </a:rPr>
              <a:t>. </a:t>
            </a:r>
            <a:r>
              <a:rPr lang="cs-CZ" sz="1200" dirty="0" err="1" smtClean="0">
                <a:latin typeface="+mn-lt"/>
                <a:cs typeface="Arial" pitchFamily="34" charset="0"/>
              </a:rPr>
              <a:t>For</a:t>
            </a:r>
            <a:r>
              <a:rPr lang="cs-CZ" sz="1200" dirty="0" smtClean="0">
                <a:latin typeface="+mn-lt"/>
                <a:cs typeface="Arial" pitchFamily="34" charset="0"/>
              </a:rPr>
              <a:t> </a:t>
            </a:r>
            <a:r>
              <a:rPr lang="cs-CZ" sz="1200" dirty="0" err="1" smtClean="0">
                <a:latin typeface="+mn-lt"/>
                <a:cs typeface="Arial" pitchFamily="34" charset="0"/>
              </a:rPr>
              <a:t>example</a:t>
            </a:r>
            <a:r>
              <a:rPr lang="cs-CZ" sz="1200" dirty="0" smtClean="0">
                <a:latin typeface="+mn-lt"/>
                <a:cs typeface="Arial" pitchFamily="34" charset="0"/>
              </a:rPr>
              <a:t>,</a:t>
            </a:r>
            <a:r>
              <a:rPr lang="cs-CZ" sz="1200" baseline="0" dirty="0" smtClean="0">
                <a:latin typeface="+mn-lt"/>
                <a:cs typeface="Arial" pitchFamily="34" charset="0"/>
              </a:rPr>
              <a:t> </a:t>
            </a:r>
            <a:r>
              <a:rPr lang="cs-CZ" sz="1200" baseline="0" dirty="0" err="1" smtClean="0">
                <a:latin typeface="+mn-lt"/>
                <a:cs typeface="Arial" pitchFamily="34" charset="0"/>
              </a:rPr>
              <a:t>it</a:t>
            </a:r>
            <a:r>
              <a:rPr lang="cs-CZ" sz="1200" baseline="0" dirty="0" smtClean="0">
                <a:latin typeface="+mn-lt"/>
                <a:cs typeface="Arial" pitchFamily="34" charset="0"/>
              </a:rPr>
              <a:t> </a:t>
            </a:r>
            <a:r>
              <a:rPr lang="cs-CZ" sz="1200" baseline="0" dirty="0" err="1" smtClean="0">
                <a:latin typeface="+mn-lt"/>
                <a:cs typeface="Arial" pitchFamily="34" charset="0"/>
              </a:rPr>
              <a:t>was</a:t>
            </a:r>
            <a:r>
              <a:rPr lang="cs-CZ" sz="1200" baseline="0" dirty="0" smtClean="0">
                <a:latin typeface="+mn-lt"/>
                <a:cs typeface="Arial" pitchFamily="34" charset="0"/>
              </a:rPr>
              <a:t> </a:t>
            </a:r>
            <a:r>
              <a:rPr lang="cs-CZ" sz="1200" baseline="0" dirty="0" err="1" smtClean="0">
                <a:latin typeface="+mn-lt"/>
                <a:cs typeface="Arial" pitchFamily="34" charset="0"/>
              </a:rPr>
              <a:t>decided</a:t>
            </a:r>
            <a:r>
              <a:rPr lang="cs-CZ" sz="1200" baseline="0" dirty="0" smtClean="0">
                <a:latin typeface="+mn-lt"/>
                <a:cs typeface="Arial" pitchFamily="34" charset="0"/>
              </a:rPr>
              <a:t> </a:t>
            </a:r>
            <a:r>
              <a:rPr lang="cs-CZ" sz="1200" baseline="0" dirty="0" err="1" smtClean="0">
                <a:latin typeface="+mn-lt"/>
                <a:cs typeface="Arial" pitchFamily="34" charset="0"/>
              </a:rPr>
              <a:t>that</a:t>
            </a:r>
            <a:r>
              <a:rPr lang="cs-CZ" sz="1200" baseline="0" dirty="0" smtClean="0">
                <a:latin typeface="+mn-lt"/>
                <a:cs typeface="Arial" pitchFamily="34" charset="0"/>
              </a:rPr>
              <a:t> </a:t>
            </a:r>
            <a:r>
              <a:rPr lang="cs-CZ" sz="1200" baseline="0" dirty="0" err="1" smtClean="0">
                <a:latin typeface="+mn-lt"/>
                <a:cs typeface="Arial" pitchFamily="34" charset="0"/>
              </a:rPr>
              <a:t>every</a:t>
            </a:r>
            <a:r>
              <a:rPr lang="cs-CZ" sz="1200" baseline="0" dirty="0" smtClean="0">
                <a:latin typeface="+mn-lt"/>
                <a:cs typeface="Arial" pitchFamily="34" charset="0"/>
              </a:rPr>
              <a:t> </a:t>
            </a:r>
            <a:r>
              <a:rPr lang="cs-CZ" sz="1200" baseline="0" dirty="0" err="1" smtClean="0">
                <a:latin typeface="+mn-lt"/>
                <a:cs typeface="Arial" pitchFamily="34" charset="0"/>
              </a:rPr>
              <a:t>Governing</a:t>
            </a:r>
            <a:r>
              <a:rPr lang="cs-CZ" sz="1200" baseline="0" dirty="0" smtClean="0">
                <a:latin typeface="+mn-lt"/>
                <a:cs typeface="Arial" pitchFamily="34" charset="0"/>
              </a:rPr>
              <a:t> </a:t>
            </a:r>
            <a:r>
              <a:rPr lang="cs-CZ" sz="1200" baseline="0" dirty="0" err="1" smtClean="0">
                <a:latin typeface="+mn-lt"/>
                <a:cs typeface="Arial" pitchFamily="34" charset="0"/>
              </a:rPr>
              <a:t>Board</a:t>
            </a:r>
            <a:r>
              <a:rPr lang="cs-CZ" sz="1200" baseline="0" dirty="0" smtClean="0">
                <a:latin typeface="+mn-lt"/>
                <a:cs typeface="Arial" pitchFamily="34" charset="0"/>
              </a:rPr>
              <a:t> </a:t>
            </a:r>
            <a:r>
              <a:rPr lang="cs-CZ" sz="1200" baseline="0" dirty="0" err="1" smtClean="0">
                <a:latin typeface="+mn-lt"/>
                <a:cs typeface="Arial" pitchFamily="34" charset="0"/>
              </a:rPr>
              <a:t>member</a:t>
            </a:r>
            <a:r>
              <a:rPr lang="cs-CZ" sz="1200" baseline="0" dirty="0" smtClean="0">
                <a:latin typeface="+mn-lt"/>
                <a:cs typeface="Arial" pitchFamily="34" charset="0"/>
              </a:rPr>
              <a:t> </a:t>
            </a:r>
            <a:r>
              <a:rPr lang="cs-CZ" sz="1200" baseline="0" dirty="0" err="1" smtClean="0">
                <a:latin typeface="+mn-lt"/>
                <a:cs typeface="Arial" pitchFamily="34" charset="0"/>
              </a:rPr>
              <a:t>is</a:t>
            </a:r>
            <a:r>
              <a:rPr lang="cs-CZ" sz="1200" baseline="0" dirty="0" smtClean="0">
                <a:latin typeface="+mn-lt"/>
                <a:cs typeface="Arial" pitchFamily="34" charset="0"/>
              </a:rPr>
              <a:t> </a:t>
            </a:r>
            <a:r>
              <a:rPr lang="cs-CZ" sz="1200" baseline="0" dirty="0" err="1" smtClean="0">
                <a:latin typeface="+mn-lt"/>
                <a:cs typeface="Arial" pitchFamily="34" charset="0"/>
              </a:rPr>
              <a:t>going</a:t>
            </a:r>
            <a:r>
              <a:rPr lang="cs-CZ" sz="1200" baseline="0" dirty="0" smtClean="0">
                <a:latin typeface="+mn-lt"/>
                <a:cs typeface="Arial" pitchFamily="34" charset="0"/>
              </a:rPr>
              <a:t> to </a:t>
            </a:r>
            <a:r>
              <a:rPr lang="cs-CZ" sz="1200" baseline="0" dirty="0" err="1" smtClean="0">
                <a:latin typeface="+mn-lt"/>
                <a:cs typeface="Arial" pitchFamily="34" charset="0"/>
              </a:rPr>
              <a:t>be</a:t>
            </a:r>
            <a:r>
              <a:rPr lang="cs-CZ" sz="1200" baseline="0" dirty="0" smtClean="0">
                <a:latin typeface="+mn-lt"/>
                <a:cs typeface="Arial" pitchFamily="34" charset="0"/>
              </a:rPr>
              <a:t> </a:t>
            </a:r>
            <a:r>
              <a:rPr lang="cs-CZ" sz="1200" baseline="0" dirty="0" err="1" smtClean="0">
                <a:latin typeface="+mn-lt"/>
                <a:cs typeface="Arial" pitchFamily="34" charset="0"/>
              </a:rPr>
              <a:t>responsible</a:t>
            </a:r>
            <a:r>
              <a:rPr lang="cs-CZ" sz="1200" baseline="0" dirty="0" smtClean="0">
                <a:latin typeface="+mn-lt"/>
                <a:cs typeface="Arial" pitchFamily="34" charset="0"/>
              </a:rPr>
              <a:t> </a:t>
            </a:r>
            <a:r>
              <a:rPr lang="cs-CZ" sz="1200" baseline="0" dirty="0" err="1" smtClean="0">
                <a:latin typeface="+mn-lt"/>
                <a:cs typeface="Arial" pitchFamily="34" charset="0"/>
              </a:rPr>
              <a:t>for</a:t>
            </a:r>
            <a:r>
              <a:rPr lang="cs-CZ" sz="1200" baseline="0" dirty="0" smtClean="0">
                <a:latin typeface="+mn-lt"/>
                <a:cs typeface="Arial" pitchFamily="34" charset="0"/>
              </a:rPr>
              <a:t> </a:t>
            </a:r>
            <a:r>
              <a:rPr lang="cs-CZ" sz="1200" baseline="0" dirty="0" err="1" smtClean="0">
                <a:latin typeface="+mn-lt"/>
                <a:cs typeface="Arial" pitchFamily="34" charset="0"/>
              </a:rPr>
              <a:t>one</a:t>
            </a:r>
            <a:r>
              <a:rPr lang="cs-CZ" sz="1200" baseline="0" dirty="0" smtClean="0">
                <a:latin typeface="+mn-lt"/>
                <a:cs typeface="Arial" pitchFamily="34" charset="0"/>
              </a:rPr>
              <a:t> </a:t>
            </a:r>
            <a:r>
              <a:rPr lang="cs-CZ" sz="1200" baseline="0" dirty="0" err="1" smtClean="0">
                <a:latin typeface="+mn-lt"/>
                <a:cs typeface="Arial" pitchFamily="34" charset="0"/>
              </a:rPr>
              <a:t>or</a:t>
            </a:r>
            <a:r>
              <a:rPr lang="cs-CZ" sz="1200" baseline="0" dirty="0" smtClean="0">
                <a:latin typeface="+mn-lt"/>
                <a:cs typeface="Arial" pitchFamily="34" charset="0"/>
              </a:rPr>
              <a:t> more </a:t>
            </a:r>
            <a:r>
              <a:rPr lang="cs-CZ" sz="1200" baseline="0" dirty="0" err="1" smtClean="0">
                <a:latin typeface="+mn-lt"/>
                <a:cs typeface="Arial" pitchFamily="34" charset="0"/>
              </a:rPr>
              <a:t>portfolios</a:t>
            </a:r>
            <a:r>
              <a:rPr lang="cs-CZ" sz="1200" baseline="0" dirty="0" smtClean="0">
                <a:latin typeface="+mn-lt"/>
                <a:cs typeface="Arial" pitchFamily="34" charset="0"/>
              </a:rPr>
              <a:t> </a:t>
            </a:r>
            <a:r>
              <a:rPr lang="cs-CZ" sz="1200" baseline="0" dirty="0" err="1" smtClean="0">
                <a:latin typeface="+mn-lt"/>
                <a:cs typeface="Arial" pitchFamily="34" charset="0"/>
              </a:rPr>
              <a:t>relating</a:t>
            </a:r>
            <a:r>
              <a:rPr lang="cs-CZ" sz="1200" baseline="0" dirty="0" smtClean="0">
                <a:latin typeface="+mn-lt"/>
                <a:cs typeface="Arial" pitchFamily="34" charset="0"/>
              </a:rPr>
              <a:t> to the </a:t>
            </a:r>
            <a:r>
              <a:rPr lang="cs-CZ" sz="1200" baseline="0" dirty="0" err="1" smtClean="0">
                <a:latin typeface="+mn-lt"/>
                <a:cs typeface="Arial" pitchFamily="34" charset="0"/>
              </a:rPr>
              <a:t>governance</a:t>
            </a:r>
            <a:r>
              <a:rPr lang="cs-CZ" sz="1200" baseline="0" dirty="0" smtClean="0">
                <a:latin typeface="+mn-lt"/>
                <a:cs typeface="Arial" pitchFamily="34" charset="0"/>
              </a:rPr>
              <a:t> of EUROSAI </a:t>
            </a:r>
            <a:r>
              <a:rPr lang="cs-CZ" sz="1200" baseline="0" dirty="0" err="1" smtClean="0">
                <a:latin typeface="+mn-lt"/>
                <a:cs typeface="Arial" pitchFamily="34" charset="0"/>
              </a:rPr>
              <a:t>or</a:t>
            </a:r>
            <a:r>
              <a:rPr lang="cs-CZ" sz="1200" baseline="0" dirty="0" smtClean="0">
                <a:latin typeface="+mn-lt"/>
                <a:cs typeface="Arial" pitchFamily="34" charset="0"/>
              </a:rPr>
              <a:t> </a:t>
            </a:r>
            <a:r>
              <a:rPr lang="cs-CZ" sz="1200" baseline="0" dirty="0" err="1" smtClean="0">
                <a:latin typeface="+mn-lt"/>
                <a:cs typeface="Arial" pitchFamily="34" charset="0"/>
              </a:rPr>
              <a:t>one</a:t>
            </a:r>
            <a:r>
              <a:rPr lang="cs-CZ" sz="1200" baseline="0" dirty="0" smtClean="0">
                <a:latin typeface="+mn-lt"/>
                <a:cs typeface="Arial" pitchFamily="34" charset="0"/>
              </a:rPr>
              <a:t> of the </a:t>
            </a:r>
            <a:r>
              <a:rPr lang="cs-CZ" sz="1200" baseline="0" dirty="0" err="1" smtClean="0">
                <a:latin typeface="+mn-lt"/>
                <a:cs typeface="Arial" pitchFamily="34" charset="0"/>
              </a:rPr>
              <a:t>Strategic</a:t>
            </a:r>
            <a:r>
              <a:rPr lang="cs-CZ" sz="1200" baseline="0" dirty="0" smtClean="0">
                <a:latin typeface="+mn-lt"/>
                <a:cs typeface="Arial" pitchFamily="34" charset="0"/>
              </a:rPr>
              <a:t> </a:t>
            </a:r>
            <a:r>
              <a:rPr lang="cs-CZ" sz="1200" baseline="0" dirty="0" err="1" smtClean="0">
                <a:latin typeface="+mn-lt"/>
                <a:cs typeface="Arial" pitchFamily="34" charset="0"/>
              </a:rPr>
              <a:t>Goals</a:t>
            </a:r>
            <a:r>
              <a:rPr lang="cs-CZ" sz="1200" baseline="0" dirty="0" smtClean="0">
                <a:latin typeface="+mn-lt"/>
                <a:cs typeface="Arial" pitchFamily="34" charset="0"/>
              </a:rPr>
              <a:t>. </a:t>
            </a:r>
            <a:endParaRPr lang="cs-CZ" sz="1200" dirty="0" smtClean="0">
              <a:latin typeface="+mn-lt"/>
              <a:cs typeface="Arial" pitchFamily="34" charset="0"/>
            </a:endParaRPr>
          </a:p>
          <a:p>
            <a:r>
              <a:rPr lang="cs-CZ" baseline="0" noProof="0" dirty="0" smtClean="0"/>
              <a:t>The SAI of </a:t>
            </a:r>
            <a:r>
              <a:rPr lang="cs-CZ" baseline="0" noProof="0" dirty="0" err="1" smtClean="0"/>
              <a:t>Turkey</a:t>
            </a:r>
            <a:r>
              <a:rPr lang="cs-CZ" baseline="0" noProof="0" dirty="0" smtClean="0"/>
              <a:t> </a:t>
            </a:r>
            <a:r>
              <a:rPr lang="cs-CZ" baseline="0" noProof="0" dirty="0" err="1" smtClean="0"/>
              <a:t>holds</a:t>
            </a:r>
            <a:r>
              <a:rPr lang="cs-CZ" baseline="0" noProof="0" dirty="0" smtClean="0"/>
              <a:t> the </a:t>
            </a:r>
            <a:r>
              <a:rPr lang="cs-CZ" baseline="0" noProof="0" dirty="0" err="1" smtClean="0"/>
              <a:t>presidency</a:t>
            </a:r>
            <a:r>
              <a:rPr lang="cs-CZ" baseline="0" noProof="0" dirty="0" smtClean="0"/>
              <a:t> of EUROSAI at the moment and </a:t>
            </a:r>
            <a:r>
              <a:rPr lang="cs-CZ" baseline="0" noProof="0" dirty="0" err="1" smtClean="0"/>
              <a:t>is</a:t>
            </a:r>
            <a:r>
              <a:rPr lang="cs-CZ" baseline="0" noProof="0" dirty="0" smtClean="0"/>
              <a:t> </a:t>
            </a:r>
            <a:r>
              <a:rPr lang="cs-CZ" baseline="0" noProof="0" dirty="0" err="1" smtClean="0"/>
              <a:t>responsible</a:t>
            </a:r>
            <a:r>
              <a:rPr lang="cs-CZ" baseline="0" noProof="0" dirty="0" smtClean="0"/>
              <a:t> </a:t>
            </a:r>
            <a:r>
              <a:rPr lang="cs-CZ" baseline="0" noProof="0" dirty="0" err="1" smtClean="0"/>
              <a:t>for</a:t>
            </a:r>
            <a:r>
              <a:rPr lang="cs-CZ" baseline="0" noProof="0" dirty="0" smtClean="0"/>
              <a:t> </a:t>
            </a:r>
            <a:r>
              <a:rPr lang="cs-CZ" baseline="0" noProof="0" dirty="0" err="1" smtClean="0"/>
              <a:t>Overall</a:t>
            </a:r>
            <a:r>
              <a:rPr lang="cs-CZ" baseline="0" noProof="0" dirty="0" smtClean="0"/>
              <a:t> </a:t>
            </a:r>
            <a:r>
              <a:rPr lang="cs-CZ" baseline="0" noProof="0" dirty="0" err="1" smtClean="0"/>
              <a:t>governance</a:t>
            </a:r>
            <a:r>
              <a:rPr lang="cs-CZ" baseline="0" noProof="0" dirty="0" smtClean="0"/>
              <a:t> and </a:t>
            </a:r>
            <a:r>
              <a:rPr lang="cs-CZ" baseline="0" noProof="0" dirty="0" err="1" smtClean="0"/>
              <a:t>culture</a:t>
            </a:r>
            <a:r>
              <a:rPr lang="cs-CZ" baseline="0" noProof="0" dirty="0" smtClean="0"/>
              <a:t> portfolio. </a:t>
            </a:r>
            <a:r>
              <a:rPr lang="cs-CZ" baseline="0" noProof="0" dirty="0" err="1" smtClean="0"/>
              <a:t>Among</a:t>
            </a:r>
            <a:r>
              <a:rPr lang="cs-CZ" baseline="0" noProof="0" dirty="0" smtClean="0"/>
              <a:t> </a:t>
            </a:r>
            <a:r>
              <a:rPr lang="cs-CZ" baseline="0" noProof="0" dirty="0" err="1" smtClean="0"/>
              <a:t>other</a:t>
            </a:r>
            <a:r>
              <a:rPr lang="cs-CZ" baseline="0" noProof="0" dirty="0" smtClean="0"/>
              <a:t> </a:t>
            </a:r>
            <a:r>
              <a:rPr lang="cs-CZ" baseline="0" noProof="0" dirty="0" err="1" smtClean="0"/>
              <a:t>projects</a:t>
            </a:r>
            <a:r>
              <a:rPr lang="cs-CZ" baseline="0" noProof="0" dirty="0" smtClean="0"/>
              <a:t>, </a:t>
            </a:r>
            <a:r>
              <a:rPr lang="cs-CZ" baseline="0" noProof="0" dirty="0" err="1" smtClean="0"/>
              <a:t>this</a:t>
            </a:r>
            <a:r>
              <a:rPr lang="cs-CZ" baseline="0" noProof="0" dirty="0" smtClean="0"/>
              <a:t> portfolio </a:t>
            </a:r>
            <a:r>
              <a:rPr lang="cs-CZ" baseline="0" noProof="0" dirty="0" err="1" smtClean="0"/>
              <a:t>is</a:t>
            </a:r>
            <a:r>
              <a:rPr lang="cs-CZ" baseline="0" noProof="0" dirty="0" smtClean="0"/>
              <a:t> </a:t>
            </a:r>
            <a:r>
              <a:rPr lang="cs-CZ" baseline="0" noProof="0" dirty="0" err="1" smtClean="0"/>
              <a:t>drafting</a:t>
            </a:r>
            <a:r>
              <a:rPr lang="cs-CZ" baseline="0" noProof="0" dirty="0" smtClean="0"/>
              <a:t> EUROSAI </a:t>
            </a:r>
            <a:r>
              <a:rPr lang="cs-CZ" baseline="0" noProof="0" dirty="0" err="1" smtClean="0"/>
              <a:t>regulations</a:t>
            </a:r>
            <a:r>
              <a:rPr lang="cs-CZ" baseline="0" noProof="0" dirty="0" smtClean="0"/>
              <a:t> in </a:t>
            </a:r>
            <a:r>
              <a:rPr lang="cs-CZ" baseline="0" noProof="0" dirty="0" err="1" smtClean="0"/>
              <a:t>order</a:t>
            </a:r>
            <a:r>
              <a:rPr lang="cs-CZ" baseline="0" noProof="0" dirty="0" smtClean="0"/>
              <a:t> to </a:t>
            </a:r>
            <a:r>
              <a:rPr lang="cs-CZ" baseline="0" noProof="0" dirty="0" err="1" smtClean="0"/>
              <a:t>reflect</a:t>
            </a:r>
            <a:r>
              <a:rPr lang="cs-CZ" baseline="0" noProof="0" dirty="0" smtClean="0"/>
              <a:t> the </a:t>
            </a:r>
            <a:r>
              <a:rPr lang="cs-CZ" baseline="0" noProof="0" dirty="0" err="1" smtClean="0"/>
              <a:t>enhancements</a:t>
            </a:r>
            <a:r>
              <a:rPr lang="cs-CZ" baseline="0" noProof="0" dirty="0" smtClean="0"/>
              <a:t> of the </a:t>
            </a:r>
            <a:r>
              <a:rPr lang="cs-CZ" baseline="0" noProof="0" dirty="0" err="1" smtClean="0"/>
              <a:t>governance</a:t>
            </a:r>
            <a:r>
              <a:rPr lang="cs-CZ" baseline="0" noProof="0" dirty="0" smtClean="0"/>
              <a:t>, </a:t>
            </a:r>
            <a:r>
              <a:rPr lang="cs-CZ" baseline="0" noProof="0" dirty="0" err="1" smtClean="0"/>
              <a:t>structure</a:t>
            </a:r>
            <a:r>
              <a:rPr lang="cs-CZ" baseline="0" noProof="0" dirty="0" smtClean="0"/>
              <a:t> and </a:t>
            </a:r>
            <a:r>
              <a:rPr lang="cs-CZ" baseline="0" noProof="0" dirty="0" err="1" smtClean="0"/>
              <a:t>method</a:t>
            </a:r>
            <a:r>
              <a:rPr lang="cs-CZ" baseline="0" noProof="0" dirty="0" smtClean="0"/>
              <a:t> of </a:t>
            </a:r>
            <a:r>
              <a:rPr lang="cs-CZ" baseline="0" noProof="0" dirty="0" err="1" smtClean="0"/>
              <a:t>procedure</a:t>
            </a:r>
            <a:r>
              <a:rPr lang="cs-CZ" baseline="0" noProof="0" dirty="0" smtClean="0"/>
              <a:t> of EUROSAI in the </a:t>
            </a:r>
            <a:r>
              <a:rPr lang="cs-CZ" baseline="0" noProof="0" dirty="0" err="1" smtClean="0"/>
              <a:t>new</a:t>
            </a:r>
            <a:r>
              <a:rPr lang="cs-CZ" baseline="0" noProof="0" dirty="0" smtClean="0"/>
              <a:t> EUROSAI </a:t>
            </a:r>
            <a:r>
              <a:rPr lang="cs-CZ" baseline="0" noProof="0" dirty="0" err="1" smtClean="0"/>
              <a:t>Strategic</a:t>
            </a:r>
            <a:r>
              <a:rPr lang="cs-CZ" baseline="0" noProof="0" dirty="0" smtClean="0"/>
              <a:t> </a:t>
            </a:r>
            <a:r>
              <a:rPr lang="cs-CZ" baseline="0" noProof="0" dirty="0" err="1" smtClean="0"/>
              <a:t>Plan</a:t>
            </a:r>
            <a:r>
              <a:rPr lang="cs-CZ" baseline="0" noProof="0" dirty="0" smtClean="0"/>
              <a:t>. Such </a:t>
            </a:r>
            <a:r>
              <a:rPr lang="cs-CZ" baseline="0" noProof="0" dirty="0" err="1" smtClean="0"/>
              <a:t>changes</a:t>
            </a:r>
            <a:r>
              <a:rPr lang="cs-CZ" baseline="0" noProof="0" dirty="0" smtClean="0"/>
              <a:t> </a:t>
            </a:r>
            <a:r>
              <a:rPr lang="cs-CZ" baseline="0" noProof="0" dirty="0" err="1" smtClean="0"/>
              <a:t>contribute</a:t>
            </a:r>
            <a:r>
              <a:rPr lang="cs-CZ" baseline="0" noProof="0" dirty="0" smtClean="0"/>
              <a:t> to the </a:t>
            </a:r>
            <a:r>
              <a:rPr lang="cs-CZ" baseline="0" noProof="0" dirty="0" err="1" smtClean="0"/>
              <a:t>realisation</a:t>
            </a:r>
            <a:r>
              <a:rPr lang="cs-CZ" baseline="0" noProof="0" dirty="0" smtClean="0"/>
              <a:t> of </a:t>
            </a:r>
            <a:r>
              <a:rPr lang="cs-CZ" baseline="0" noProof="0" dirty="0" err="1" smtClean="0"/>
              <a:t>an</a:t>
            </a:r>
            <a:r>
              <a:rPr lang="cs-CZ" baseline="0" noProof="0" dirty="0" smtClean="0"/>
              <a:t> </a:t>
            </a:r>
            <a:r>
              <a:rPr lang="cs-CZ" baseline="0" noProof="0" dirty="0" err="1" smtClean="0"/>
              <a:t>effective</a:t>
            </a:r>
            <a:r>
              <a:rPr lang="cs-CZ" baseline="0" noProof="0" dirty="0" smtClean="0"/>
              <a:t>, </a:t>
            </a:r>
            <a:r>
              <a:rPr lang="cs-CZ" baseline="0" noProof="0" dirty="0" err="1" smtClean="0"/>
              <a:t>efficient</a:t>
            </a:r>
            <a:r>
              <a:rPr lang="cs-CZ" baseline="0" noProof="0" dirty="0" smtClean="0"/>
              <a:t> and </a:t>
            </a:r>
            <a:r>
              <a:rPr lang="cs-CZ" baseline="0" noProof="0" dirty="0" err="1" smtClean="0"/>
              <a:t>flexible</a:t>
            </a:r>
            <a:r>
              <a:rPr lang="cs-CZ" baseline="0" noProof="0" dirty="0" smtClean="0"/>
              <a:t> </a:t>
            </a:r>
            <a:r>
              <a:rPr lang="cs-CZ" baseline="0" noProof="0" dirty="0" err="1" smtClean="0"/>
              <a:t>organisational</a:t>
            </a:r>
            <a:r>
              <a:rPr lang="cs-CZ" baseline="0" noProof="0" dirty="0" smtClean="0"/>
              <a:t> </a:t>
            </a:r>
            <a:r>
              <a:rPr lang="cs-CZ" baseline="0" noProof="0" dirty="0" err="1" smtClean="0"/>
              <a:t>structure</a:t>
            </a:r>
            <a:r>
              <a:rPr lang="cs-CZ" baseline="0" noProof="0" dirty="0" smtClean="0"/>
              <a:t> by </a:t>
            </a:r>
            <a:r>
              <a:rPr lang="cs-CZ" baseline="0" noProof="0" dirty="0" err="1" smtClean="0"/>
              <a:t>promoting</a:t>
            </a:r>
            <a:r>
              <a:rPr lang="cs-CZ" baseline="0" noProof="0" dirty="0" smtClean="0"/>
              <a:t> a </a:t>
            </a:r>
            <a:r>
              <a:rPr lang="cs-CZ" baseline="0" noProof="0" dirty="0" err="1" smtClean="0"/>
              <a:t>culture</a:t>
            </a:r>
            <a:r>
              <a:rPr lang="cs-CZ" baseline="0" noProof="0" dirty="0" smtClean="0"/>
              <a:t> of </a:t>
            </a:r>
            <a:r>
              <a:rPr lang="cs-CZ" baseline="0" noProof="0" dirty="0" err="1" smtClean="0"/>
              <a:t>openness</a:t>
            </a:r>
            <a:r>
              <a:rPr lang="cs-CZ" baseline="0" noProof="0" dirty="0" smtClean="0"/>
              <a:t>. </a:t>
            </a:r>
          </a:p>
          <a:p>
            <a:endParaRPr lang="cs-CZ" baseline="0" noProof="0" dirty="0" smtClean="0"/>
          </a:p>
          <a:p>
            <a:r>
              <a:rPr lang="cs-CZ" baseline="0" noProof="0" dirty="0" err="1" smtClean="0"/>
              <a:t>Secretariat</a:t>
            </a:r>
            <a:r>
              <a:rPr lang="cs-CZ" baseline="0" noProof="0" dirty="0" smtClean="0"/>
              <a:t> of EUROSAI, the SAI of </a:t>
            </a:r>
            <a:r>
              <a:rPr lang="cs-CZ" baseline="0" noProof="0" dirty="0" err="1" smtClean="0"/>
              <a:t>Spain´s</a:t>
            </a:r>
            <a:r>
              <a:rPr lang="cs-CZ" baseline="0" noProof="0" dirty="0" smtClean="0"/>
              <a:t> portfolio </a:t>
            </a:r>
            <a:r>
              <a:rPr lang="cs-CZ" baseline="0" noProof="0" dirty="0" err="1" smtClean="0"/>
              <a:t>is</a:t>
            </a:r>
            <a:r>
              <a:rPr lang="cs-CZ" baseline="0" noProof="0" dirty="0" smtClean="0"/>
              <a:t> Relations </a:t>
            </a:r>
            <a:r>
              <a:rPr lang="cs-CZ" baseline="0" noProof="0" dirty="0" err="1" smtClean="0"/>
              <a:t>with</a:t>
            </a:r>
            <a:r>
              <a:rPr lang="cs-CZ" baseline="0" noProof="0" dirty="0" smtClean="0"/>
              <a:t> </a:t>
            </a:r>
            <a:r>
              <a:rPr lang="cs-CZ" baseline="0" noProof="0" dirty="0" err="1" smtClean="0"/>
              <a:t>other</a:t>
            </a:r>
            <a:r>
              <a:rPr lang="cs-CZ" baseline="0" noProof="0" dirty="0" smtClean="0"/>
              <a:t> INTOSAI </a:t>
            </a:r>
            <a:r>
              <a:rPr lang="cs-CZ" baseline="0" noProof="0" dirty="0" err="1" smtClean="0"/>
              <a:t>regional</a:t>
            </a:r>
            <a:r>
              <a:rPr lang="cs-CZ" baseline="0" noProof="0" dirty="0" smtClean="0"/>
              <a:t> </a:t>
            </a:r>
            <a:r>
              <a:rPr lang="cs-CZ" baseline="0" noProof="0" dirty="0" err="1" smtClean="0"/>
              <a:t>organizations</a:t>
            </a:r>
            <a:r>
              <a:rPr lang="cs-CZ" baseline="0" noProof="0" dirty="0" smtClean="0"/>
              <a:t> and </a:t>
            </a:r>
            <a:r>
              <a:rPr lang="cs-CZ" baseline="0" noProof="0" dirty="0" err="1" smtClean="0"/>
              <a:t>its</a:t>
            </a:r>
            <a:r>
              <a:rPr lang="cs-CZ" baseline="0" noProof="0" dirty="0" smtClean="0"/>
              <a:t> </a:t>
            </a:r>
            <a:r>
              <a:rPr lang="cs-CZ" baseline="0" noProof="0" dirty="0" err="1" smtClean="0"/>
              <a:t>aim</a:t>
            </a:r>
            <a:r>
              <a:rPr lang="cs-CZ" baseline="0" noProof="0" dirty="0" smtClean="0"/>
              <a:t> </a:t>
            </a:r>
            <a:r>
              <a:rPr lang="cs-CZ" baseline="0" noProof="0" dirty="0" err="1" smtClean="0"/>
              <a:t>is</a:t>
            </a:r>
            <a:r>
              <a:rPr lang="cs-CZ" baseline="0" noProof="0" dirty="0" smtClean="0"/>
              <a:t> to </a:t>
            </a:r>
            <a:r>
              <a:rPr lang="cs-CZ" baseline="0" noProof="0" dirty="0" err="1" smtClean="0"/>
              <a:t>facilitate</a:t>
            </a:r>
            <a:r>
              <a:rPr lang="cs-CZ" baseline="0" noProof="0" dirty="0" smtClean="0"/>
              <a:t> the </a:t>
            </a:r>
            <a:r>
              <a:rPr lang="cs-CZ" baseline="0" noProof="0" dirty="0" err="1" smtClean="0"/>
              <a:t>sharing</a:t>
            </a:r>
            <a:r>
              <a:rPr lang="cs-CZ" baseline="0" noProof="0" dirty="0" smtClean="0"/>
              <a:t> of </a:t>
            </a:r>
            <a:r>
              <a:rPr lang="cs-CZ" baseline="0" noProof="0" dirty="0" err="1" smtClean="0"/>
              <a:t>knowledge</a:t>
            </a:r>
            <a:r>
              <a:rPr lang="cs-CZ" baseline="0" noProof="0" dirty="0" smtClean="0"/>
              <a:t> and </a:t>
            </a:r>
            <a:r>
              <a:rPr lang="cs-CZ" baseline="0" noProof="0" dirty="0" err="1" smtClean="0"/>
              <a:t>experience</a:t>
            </a:r>
            <a:r>
              <a:rPr lang="cs-CZ" baseline="0" noProof="0" dirty="0" smtClean="0"/>
              <a:t> </a:t>
            </a:r>
            <a:r>
              <a:rPr lang="cs-CZ" baseline="0" noProof="0" dirty="0" err="1" smtClean="0"/>
              <a:t>within</a:t>
            </a:r>
            <a:r>
              <a:rPr lang="cs-CZ" baseline="0" noProof="0" dirty="0" smtClean="0"/>
              <a:t> EUROSAI and </a:t>
            </a:r>
            <a:r>
              <a:rPr lang="cs-CZ" baseline="0" noProof="0" dirty="0" err="1" smtClean="0"/>
              <a:t>with</a:t>
            </a:r>
            <a:r>
              <a:rPr lang="cs-CZ" baseline="0" noProof="0" dirty="0" smtClean="0"/>
              <a:t> </a:t>
            </a:r>
            <a:r>
              <a:rPr lang="cs-CZ" baseline="0" noProof="0" dirty="0" err="1" smtClean="0"/>
              <a:t>external</a:t>
            </a:r>
            <a:r>
              <a:rPr lang="cs-CZ" baseline="0" noProof="0" dirty="0" smtClean="0"/>
              <a:t> </a:t>
            </a:r>
            <a:r>
              <a:rPr lang="cs-CZ" baseline="0" noProof="0" dirty="0" err="1" smtClean="0"/>
              <a:t>stakeholders</a:t>
            </a:r>
            <a:r>
              <a:rPr lang="cs-CZ" baseline="0" noProof="0" dirty="0" smtClean="0"/>
              <a:t> and </a:t>
            </a:r>
            <a:r>
              <a:rPr lang="cs-CZ" baseline="0" noProof="0" dirty="0" err="1" smtClean="0"/>
              <a:t>partners</a:t>
            </a:r>
            <a:r>
              <a:rPr lang="cs-CZ" baseline="0" noProof="0" dirty="0" smtClean="0"/>
              <a:t> (</a:t>
            </a:r>
            <a:r>
              <a:rPr lang="cs-CZ" baseline="0" noProof="0" dirty="0" err="1" smtClean="0"/>
              <a:t>other</a:t>
            </a:r>
            <a:r>
              <a:rPr lang="cs-CZ" baseline="0" noProof="0" dirty="0" smtClean="0"/>
              <a:t> INTOSAI </a:t>
            </a:r>
            <a:r>
              <a:rPr lang="cs-CZ" baseline="0" noProof="0" dirty="0" err="1" smtClean="0"/>
              <a:t>regional</a:t>
            </a:r>
            <a:r>
              <a:rPr lang="cs-CZ" baseline="0" noProof="0" dirty="0" smtClean="0"/>
              <a:t> </a:t>
            </a:r>
            <a:r>
              <a:rPr lang="cs-CZ" baseline="0" noProof="0" dirty="0" err="1" smtClean="0"/>
              <a:t>organizations</a:t>
            </a:r>
            <a:r>
              <a:rPr lang="cs-CZ" baseline="0" noProof="0" dirty="0" smtClean="0"/>
              <a:t>). </a:t>
            </a: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5</a:t>
            </a:fld>
            <a:endParaRPr lang="cs-CZ"/>
          </a:p>
        </p:txBody>
      </p:sp>
    </p:spTree>
    <p:extLst>
      <p:ext uri="{BB962C8B-B14F-4D97-AF65-F5344CB8AC3E}">
        <p14:creationId xmlns:p14="http://schemas.microsoft.com/office/powerpoint/2010/main" val="184028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dirty="0" smtClean="0">
                <a:solidFill>
                  <a:schemeClr val="tx1"/>
                </a:solidFill>
                <a:latin typeface="+mn-lt"/>
                <a:cs typeface="Arial" pitchFamily="34" charset="0"/>
              </a:rPr>
              <a:t>EUROSAI undertakes its activity through three bodies: the Congress, the Governing Board and the Secretariat. </a:t>
            </a:r>
            <a:r>
              <a:rPr lang="cs-CZ" sz="1200" dirty="0" smtClean="0">
                <a:solidFill>
                  <a:schemeClr val="tx1"/>
                </a:solidFill>
                <a:latin typeface="+mn-lt"/>
                <a:cs typeface="Arial" pitchFamily="34" charset="0"/>
              </a:rPr>
              <a:t>The last </a:t>
            </a:r>
            <a:r>
              <a:rPr lang="cs-CZ" sz="1200" dirty="0" err="1" smtClean="0">
                <a:solidFill>
                  <a:schemeClr val="tx1"/>
                </a:solidFill>
                <a:latin typeface="+mn-lt"/>
                <a:cs typeface="Arial" pitchFamily="34" charset="0"/>
              </a:rPr>
              <a:t>Congres</a:t>
            </a:r>
            <a:r>
              <a:rPr lang="cs-CZ" sz="1200" baseline="0" dirty="0" err="1" smtClean="0">
                <a:solidFill>
                  <a:schemeClr val="tx1"/>
                </a:solidFill>
                <a:latin typeface="+mn-lt"/>
                <a:cs typeface="Arial" pitchFamily="34" charset="0"/>
              </a:rPr>
              <a:t>s</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took</a:t>
            </a:r>
            <a:r>
              <a:rPr lang="cs-CZ" sz="1200" baseline="0" dirty="0" smtClean="0">
                <a:solidFill>
                  <a:schemeClr val="tx1"/>
                </a:solidFill>
                <a:latin typeface="+mn-lt"/>
                <a:cs typeface="Arial" pitchFamily="34" charset="0"/>
              </a:rPr>
              <a:t> place in Istanbul in May 2017, </a:t>
            </a:r>
            <a:r>
              <a:rPr lang="cs-CZ" sz="1200" baseline="0" dirty="0" err="1" smtClean="0">
                <a:solidFill>
                  <a:schemeClr val="tx1"/>
                </a:solidFill>
                <a:latin typeface="+mn-lt"/>
                <a:cs typeface="Arial" pitchFamily="34" charset="0"/>
              </a:rPr>
              <a:t>there</a:t>
            </a:r>
            <a:r>
              <a:rPr lang="cs-CZ" sz="1200" baseline="0" dirty="0" smtClean="0">
                <a:solidFill>
                  <a:schemeClr val="tx1"/>
                </a:solidFill>
                <a:latin typeface="+mn-lt"/>
                <a:cs typeface="Arial" pitchFamily="34" charset="0"/>
              </a:rPr>
              <a:t> are 8 </a:t>
            </a:r>
            <a:r>
              <a:rPr lang="cs-CZ" sz="1200" baseline="0" dirty="0" err="1" smtClean="0">
                <a:solidFill>
                  <a:schemeClr val="tx1"/>
                </a:solidFill>
                <a:latin typeface="+mn-lt"/>
                <a:cs typeface="Arial" pitchFamily="34" charset="0"/>
              </a:rPr>
              <a:t>Governing</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Board</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members</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seven</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out</a:t>
            </a:r>
            <a:r>
              <a:rPr lang="cs-CZ" sz="1200" baseline="0" dirty="0" smtClean="0">
                <a:solidFill>
                  <a:schemeClr val="tx1"/>
                </a:solidFill>
                <a:latin typeface="+mn-lt"/>
                <a:cs typeface="Arial" pitchFamily="34" charset="0"/>
              </a:rPr>
              <a:t> of the </a:t>
            </a:r>
            <a:r>
              <a:rPr lang="cs-CZ" sz="1200" baseline="0" dirty="0" err="1" smtClean="0">
                <a:solidFill>
                  <a:schemeClr val="tx1"/>
                </a:solidFill>
                <a:latin typeface="+mn-lt"/>
                <a:cs typeface="Arial" pitchFamily="34" charset="0"/>
              </a:rPr>
              <a:t>eight</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members</a:t>
            </a:r>
            <a:r>
              <a:rPr lang="cs-CZ" sz="1200" baseline="0" dirty="0" smtClean="0">
                <a:solidFill>
                  <a:schemeClr val="tx1"/>
                </a:solidFill>
                <a:latin typeface="+mn-lt"/>
                <a:cs typeface="Arial" pitchFamily="34" charset="0"/>
              </a:rPr>
              <a:t> are </a:t>
            </a:r>
            <a:r>
              <a:rPr lang="cs-CZ" sz="1200" baseline="0" dirty="0" err="1" smtClean="0">
                <a:solidFill>
                  <a:schemeClr val="tx1"/>
                </a:solidFill>
                <a:latin typeface="+mn-lt"/>
                <a:cs typeface="Arial" pitchFamily="34" charset="0"/>
              </a:rPr>
              <a:t>responsible</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for</a:t>
            </a:r>
            <a:r>
              <a:rPr lang="cs-CZ" sz="1200" baseline="0" dirty="0" smtClean="0">
                <a:solidFill>
                  <a:schemeClr val="tx1"/>
                </a:solidFill>
                <a:latin typeface="+mn-lt"/>
                <a:cs typeface="Arial" pitchFamily="34" charset="0"/>
              </a:rPr>
              <a:t> a portfolio. </a:t>
            </a:r>
          </a:p>
          <a:p>
            <a:endParaRPr lang="cs-CZ" sz="1200" baseline="0" dirty="0" smtClean="0">
              <a:solidFill>
                <a:schemeClr val="tx1"/>
              </a:solidFill>
              <a:latin typeface="+mn-lt"/>
              <a:cs typeface="Arial" pitchFamily="34" charset="0"/>
            </a:endParaRP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6</a:t>
            </a:fld>
            <a:endParaRPr lang="cs-CZ"/>
          </a:p>
        </p:txBody>
      </p:sp>
    </p:spTree>
    <p:extLst>
      <p:ext uri="{BB962C8B-B14F-4D97-AF65-F5344CB8AC3E}">
        <p14:creationId xmlns:p14="http://schemas.microsoft.com/office/powerpoint/2010/main" val="395105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l" defTabSz="914400" rtl="0" eaLnBrk="1" latinLnBrk="0" hangingPunct="1">
              <a:buNone/>
            </a:pPr>
            <a:r>
              <a:rPr lang="cs-CZ" sz="1200" kern="1200" baseline="0" dirty="0" smtClean="0">
                <a:solidFill>
                  <a:schemeClr val="tx1"/>
                </a:solidFill>
                <a:latin typeface="+mn-lt"/>
                <a:ea typeface="+mn-ea"/>
                <a:cs typeface="Arial" pitchFamily="34" charset="0"/>
              </a:rPr>
              <a:t>The </a:t>
            </a:r>
            <a:r>
              <a:rPr lang="cs-CZ" sz="1200" kern="1200" baseline="0" dirty="0" err="1" smtClean="0">
                <a:solidFill>
                  <a:schemeClr val="tx1"/>
                </a:solidFill>
                <a:latin typeface="+mn-lt"/>
                <a:ea typeface="+mn-ea"/>
                <a:cs typeface="Arial" pitchFamily="34" charset="0"/>
              </a:rPr>
              <a:t>new</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webpage</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offers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all</a:t>
            </a:r>
            <a:r>
              <a:rPr lang="cs-CZ" sz="1200" kern="1200" baseline="0" dirty="0" smtClean="0">
                <a:solidFill>
                  <a:schemeClr val="tx1"/>
                </a:solidFill>
                <a:latin typeface="+mn-lt"/>
                <a:ea typeface="+mn-ea"/>
                <a:cs typeface="Arial" pitchFamily="34" charset="0"/>
              </a:rPr>
              <a:t> EUROSAI </a:t>
            </a:r>
            <a:r>
              <a:rPr lang="cs-CZ" sz="1200" kern="1200" baseline="0" dirty="0" err="1" smtClean="0">
                <a:solidFill>
                  <a:schemeClr val="tx1"/>
                </a:solidFill>
                <a:latin typeface="+mn-lt"/>
                <a:ea typeface="+mn-ea"/>
                <a:cs typeface="Arial" pitchFamily="34" charset="0"/>
              </a:rPr>
              <a:t>Community</a:t>
            </a:r>
            <a:r>
              <a:rPr lang="cs-CZ" sz="1200" kern="1200" baseline="0" dirty="0" smtClean="0">
                <a:solidFill>
                  <a:schemeClr val="tx1"/>
                </a:solidFill>
                <a:latin typeface="+mn-lt"/>
                <a:ea typeface="+mn-ea"/>
                <a:cs typeface="Arial" pitchFamily="34" charset="0"/>
              </a:rPr>
              <a:t> a </a:t>
            </a:r>
            <a:r>
              <a:rPr lang="cs-CZ" sz="1200" kern="1200" baseline="0" dirty="0" err="1" smtClean="0">
                <a:solidFill>
                  <a:schemeClr val="tx1"/>
                </a:solidFill>
                <a:latin typeface="+mn-lt"/>
                <a:ea typeface="+mn-ea"/>
                <a:cs typeface="Arial" pitchFamily="34" charset="0"/>
              </a:rPr>
              <a:t>less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formal</a:t>
            </a:r>
            <a:r>
              <a:rPr lang="cs-CZ" sz="1200" kern="1200" baseline="0" dirty="0" smtClean="0">
                <a:solidFill>
                  <a:schemeClr val="tx1"/>
                </a:solidFill>
                <a:latin typeface="+mn-lt"/>
                <a:ea typeface="+mn-ea"/>
                <a:cs typeface="Arial" pitchFamily="34" charset="0"/>
              </a:rPr>
              <a:t>, more </a:t>
            </a:r>
            <a:r>
              <a:rPr lang="cs-CZ" sz="1200" kern="1200" baseline="0" dirty="0" err="1" smtClean="0">
                <a:solidFill>
                  <a:schemeClr val="tx1"/>
                </a:solidFill>
                <a:latin typeface="+mn-lt"/>
                <a:ea typeface="+mn-ea"/>
                <a:cs typeface="Arial" pitchFamily="34" charset="0"/>
              </a:rPr>
              <a:t>agile</a:t>
            </a:r>
            <a:r>
              <a:rPr lang="cs-CZ" sz="1200" kern="1200" baseline="0" dirty="0" smtClean="0">
                <a:solidFill>
                  <a:schemeClr val="tx1"/>
                </a:solidFill>
                <a:latin typeface="+mn-lt"/>
                <a:ea typeface="+mn-ea"/>
                <a:cs typeface="Arial" pitchFamily="34" charset="0"/>
              </a:rPr>
              <a:t> and </a:t>
            </a:r>
            <a:r>
              <a:rPr lang="cs-CZ" sz="1200" kern="1200" baseline="0" dirty="0" err="1" smtClean="0">
                <a:solidFill>
                  <a:schemeClr val="tx1"/>
                </a:solidFill>
                <a:latin typeface="+mn-lt"/>
                <a:ea typeface="+mn-ea"/>
                <a:cs typeface="Arial" pitchFamily="34" charset="0"/>
              </a:rPr>
              <a:t>flexible</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platform</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where</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all</a:t>
            </a:r>
            <a:r>
              <a:rPr lang="cs-CZ" sz="1200" kern="1200" baseline="0" dirty="0" smtClean="0">
                <a:solidFill>
                  <a:schemeClr val="tx1"/>
                </a:solidFill>
                <a:latin typeface="+mn-lt"/>
                <a:ea typeface="+mn-ea"/>
                <a:cs typeface="Arial" pitchFamily="34" charset="0"/>
              </a:rPr>
              <a:t> EUROSAI </a:t>
            </a:r>
            <a:r>
              <a:rPr lang="cs-CZ" sz="1200" kern="1200" baseline="0" dirty="0" err="1" smtClean="0">
                <a:solidFill>
                  <a:schemeClr val="tx1"/>
                </a:solidFill>
                <a:latin typeface="+mn-lt"/>
                <a:ea typeface="+mn-ea"/>
                <a:cs typeface="Arial" pitchFamily="34" charset="0"/>
              </a:rPr>
              <a:t>activities</a:t>
            </a:r>
            <a:r>
              <a:rPr lang="cs-CZ" sz="1200" kern="1200" baseline="0" dirty="0" smtClean="0">
                <a:solidFill>
                  <a:schemeClr val="tx1"/>
                </a:solidFill>
                <a:latin typeface="+mn-lt"/>
                <a:ea typeface="+mn-ea"/>
                <a:cs typeface="Arial" pitchFamily="34" charset="0"/>
              </a:rPr>
              <a:t> and </a:t>
            </a:r>
            <a:r>
              <a:rPr lang="cs-CZ" sz="1200" kern="1200" baseline="0" dirty="0" err="1" smtClean="0">
                <a:solidFill>
                  <a:schemeClr val="tx1"/>
                </a:solidFill>
                <a:latin typeface="+mn-lt"/>
                <a:ea typeface="+mn-ea"/>
                <a:cs typeface="Arial" pitchFamily="34" charset="0"/>
              </a:rPr>
              <a:t>works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will</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be</a:t>
            </a:r>
            <a:r>
              <a:rPr lang="cs-CZ" sz="1200" kern="1200" baseline="0" dirty="0" smtClean="0">
                <a:solidFill>
                  <a:schemeClr val="tx1"/>
                </a:solidFill>
                <a:latin typeface="+mn-lt"/>
                <a:ea typeface="+mn-ea"/>
                <a:cs typeface="Arial" pitchFamily="34" charset="0"/>
              </a:rPr>
              <a:t> more </a:t>
            </a:r>
            <a:r>
              <a:rPr lang="cs-CZ" sz="1200" kern="1200" baseline="0" dirty="0" err="1" smtClean="0">
                <a:solidFill>
                  <a:schemeClr val="tx1"/>
                </a:solidFill>
                <a:latin typeface="+mn-lt"/>
                <a:ea typeface="+mn-ea"/>
                <a:cs typeface="Arial" pitchFamily="34" charset="0"/>
              </a:rPr>
              <a:t>visible</a:t>
            </a:r>
            <a:r>
              <a:rPr lang="cs-CZ" sz="1200" kern="1200" baseline="0" dirty="0" smtClean="0">
                <a:solidFill>
                  <a:schemeClr val="tx1"/>
                </a:solidFill>
                <a:latin typeface="+mn-lt"/>
                <a:ea typeface="+mn-ea"/>
                <a:cs typeface="Arial" pitchFamily="34" charset="0"/>
              </a:rPr>
              <a:t> and </a:t>
            </a:r>
            <a:r>
              <a:rPr lang="cs-CZ" sz="1200" kern="1200" baseline="0" dirty="0" err="1" smtClean="0">
                <a:solidFill>
                  <a:schemeClr val="tx1"/>
                </a:solidFill>
                <a:latin typeface="+mn-lt"/>
                <a:ea typeface="+mn-ea"/>
                <a:cs typeface="Arial" pitchFamily="34" charset="0"/>
              </a:rPr>
              <a:t>known</a:t>
            </a:r>
            <a:r>
              <a:rPr lang="cs-CZ" sz="1200" kern="1200" baseline="0" dirty="0" smtClean="0">
                <a:solidFill>
                  <a:schemeClr val="tx1"/>
                </a:solidFill>
                <a:latin typeface="+mn-lt"/>
                <a:ea typeface="+mn-ea"/>
                <a:cs typeface="Arial" pitchFamily="34" charset="0"/>
              </a:rPr>
              <a:t> by </a:t>
            </a:r>
            <a:r>
              <a:rPr lang="cs-CZ" sz="1200" kern="1200" baseline="0" dirty="0" err="1" smtClean="0">
                <a:solidFill>
                  <a:schemeClr val="tx1"/>
                </a:solidFill>
                <a:latin typeface="+mn-lt"/>
                <a:ea typeface="+mn-ea"/>
                <a:cs typeface="Arial" pitchFamily="34" charset="0"/>
              </a:rPr>
              <a:t>all</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members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Through</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this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new</a:t>
            </a:r>
            <a:r>
              <a:rPr lang="cs-CZ" sz="1200" kern="1200" baseline="0" dirty="0" smtClean="0">
                <a:solidFill>
                  <a:schemeClr val="tx1"/>
                </a:solidFill>
                <a:latin typeface="+mn-lt"/>
                <a:ea typeface="+mn-ea"/>
                <a:cs typeface="Arial" pitchFamily="34" charset="0"/>
              </a:rPr>
              <a:t> OP web </a:t>
            </a:r>
            <a:r>
              <a:rPr lang="cs-CZ" sz="1200" kern="1200" baseline="0" dirty="0" err="1" smtClean="0">
                <a:solidFill>
                  <a:schemeClr val="tx1"/>
                </a:solidFill>
                <a:latin typeface="+mn-lt"/>
                <a:ea typeface="+mn-ea"/>
                <a:cs typeface="Arial" pitchFamily="34" charset="0"/>
              </a:rPr>
              <a:t>page</a:t>
            </a:r>
            <a:r>
              <a:rPr lang="cs-CZ" sz="1200" kern="1200" baseline="0" dirty="0" smtClean="0">
                <a:solidFill>
                  <a:schemeClr val="tx1"/>
                </a:solidFill>
                <a:latin typeface="+mn-lt"/>
                <a:ea typeface="+mn-ea"/>
                <a:cs typeface="Arial" pitchFamily="34" charset="0"/>
              </a:rPr>
              <a:t>,  the </a:t>
            </a:r>
            <a:r>
              <a:rPr lang="cs-CZ" sz="1200" kern="1200" baseline="0" dirty="0" err="1" smtClean="0">
                <a:solidFill>
                  <a:schemeClr val="tx1"/>
                </a:solidFill>
                <a:latin typeface="+mn-lt"/>
                <a:ea typeface="+mn-ea"/>
                <a:cs typeface="Arial" pitchFamily="34" charset="0"/>
              </a:rPr>
              <a:t>implementation</a:t>
            </a:r>
            <a:r>
              <a:rPr lang="cs-CZ" sz="1200" kern="1200" baseline="0" dirty="0" smtClean="0">
                <a:solidFill>
                  <a:schemeClr val="tx1"/>
                </a:solidFill>
                <a:latin typeface="+mn-lt"/>
                <a:ea typeface="+mn-ea"/>
                <a:cs typeface="Arial" pitchFamily="34" charset="0"/>
              </a:rPr>
              <a:t> of the OP </a:t>
            </a:r>
            <a:r>
              <a:rPr lang="cs-CZ" sz="1200" kern="1200" baseline="0" dirty="0" err="1" smtClean="0">
                <a:solidFill>
                  <a:schemeClr val="tx1"/>
                </a:solidFill>
                <a:latin typeface="+mn-lt"/>
                <a:ea typeface="+mn-ea"/>
                <a:cs typeface="Arial" pitchFamily="34" charset="0"/>
              </a:rPr>
              <a:t>will</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be</a:t>
            </a:r>
            <a:r>
              <a:rPr lang="cs-CZ" sz="1200" kern="1200" baseline="0" dirty="0" smtClean="0">
                <a:solidFill>
                  <a:schemeClr val="tx1"/>
                </a:solidFill>
                <a:latin typeface="+mn-lt"/>
                <a:ea typeface="+mn-ea"/>
                <a:cs typeface="Arial" pitchFamily="34" charset="0"/>
              </a:rPr>
              <a:t> more </a:t>
            </a:r>
            <a:r>
              <a:rPr lang="cs-CZ" sz="1200" kern="1200" baseline="0" dirty="0" err="1" smtClean="0">
                <a:solidFill>
                  <a:schemeClr val="tx1"/>
                </a:solidFill>
                <a:latin typeface="+mn-lt"/>
                <a:ea typeface="+mn-ea"/>
                <a:cs typeface="Arial" pitchFamily="34" charset="0"/>
              </a:rPr>
              <a:t>visible</a:t>
            </a:r>
            <a:r>
              <a:rPr lang="cs-CZ" sz="1200" kern="1200" baseline="0" dirty="0" smtClean="0">
                <a:solidFill>
                  <a:schemeClr val="tx1"/>
                </a:solidFill>
                <a:latin typeface="+mn-lt"/>
                <a:ea typeface="+mn-ea"/>
                <a:cs typeface="Arial" pitchFamily="34" charset="0"/>
              </a:rPr>
              <a:t> and transparent; the </a:t>
            </a:r>
            <a:r>
              <a:rPr lang="cs-CZ" sz="1200" kern="1200" baseline="0" dirty="0" err="1" smtClean="0">
                <a:solidFill>
                  <a:schemeClr val="tx1"/>
                </a:solidFill>
                <a:latin typeface="+mn-lt"/>
                <a:ea typeface="+mn-ea"/>
                <a:cs typeface="Arial" pitchFamily="34" charset="0"/>
              </a:rPr>
              <a:t>process</a:t>
            </a:r>
            <a:r>
              <a:rPr lang="cs-CZ" sz="1200" kern="1200" baseline="0" dirty="0" smtClean="0">
                <a:solidFill>
                  <a:schemeClr val="tx1"/>
                </a:solidFill>
                <a:latin typeface="+mn-lt"/>
                <a:ea typeface="+mn-ea"/>
                <a:cs typeface="Arial" pitchFamily="34" charset="0"/>
              </a:rPr>
              <a:t> of monitoring and reporting of the ESP </a:t>
            </a:r>
            <a:r>
              <a:rPr lang="cs-CZ" sz="1200" kern="1200" baseline="0" dirty="0" err="1" smtClean="0">
                <a:solidFill>
                  <a:schemeClr val="tx1"/>
                </a:solidFill>
                <a:latin typeface="+mn-lt"/>
                <a:ea typeface="+mn-ea"/>
                <a:cs typeface="Arial" pitchFamily="34" charset="0"/>
              </a:rPr>
              <a:t>will</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be</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facilitated</a:t>
            </a:r>
            <a:r>
              <a:rPr lang="cs-CZ" sz="1200" kern="1200" baseline="0" dirty="0" smtClean="0">
                <a:solidFill>
                  <a:schemeClr val="tx1"/>
                </a:solidFill>
                <a:latin typeface="+mn-lt"/>
                <a:ea typeface="+mn-ea"/>
                <a:cs typeface="Arial" pitchFamily="34" charset="0"/>
              </a:rPr>
              <a:t> by the more </a:t>
            </a:r>
            <a:r>
              <a:rPr lang="cs-CZ" sz="1200" kern="1200" baseline="0" dirty="0" err="1" smtClean="0">
                <a:solidFill>
                  <a:schemeClr val="tx1"/>
                </a:solidFill>
                <a:latin typeface="+mn-lt"/>
                <a:ea typeface="+mn-ea"/>
                <a:cs typeface="Arial" pitchFamily="34" charset="0"/>
              </a:rPr>
              <a:t>compherensive</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picture</a:t>
            </a:r>
            <a:r>
              <a:rPr lang="cs-CZ" sz="1200" kern="1200" baseline="0" dirty="0" smtClean="0">
                <a:solidFill>
                  <a:schemeClr val="tx1"/>
                </a:solidFill>
                <a:latin typeface="+mn-lt"/>
                <a:ea typeface="+mn-ea"/>
                <a:cs typeface="Arial" pitchFamily="34" charset="0"/>
              </a:rPr>
              <a:t> and the </a:t>
            </a:r>
            <a:r>
              <a:rPr lang="cs-CZ" sz="1200" kern="1200" baseline="0" dirty="0" err="1" smtClean="0">
                <a:solidFill>
                  <a:schemeClr val="tx1"/>
                </a:solidFill>
                <a:latin typeface="+mn-lt"/>
                <a:ea typeface="+mn-ea"/>
                <a:cs typeface="Arial" pitchFamily="34" charset="0"/>
              </a:rPr>
              <a:t>necessary</a:t>
            </a:r>
            <a:r>
              <a:rPr lang="cs-CZ" sz="1200" kern="1200" baseline="0" dirty="0" smtClean="0">
                <a:solidFill>
                  <a:schemeClr val="tx1"/>
                </a:solidFill>
                <a:latin typeface="+mn-lt"/>
                <a:ea typeface="+mn-ea"/>
                <a:cs typeface="Arial" pitchFamily="34" charset="0"/>
              </a:rPr>
              <a:t> data </a:t>
            </a:r>
            <a:r>
              <a:rPr lang="cs-CZ" sz="1200" kern="1200" baseline="0" dirty="0" err="1" smtClean="0">
                <a:solidFill>
                  <a:schemeClr val="tx1"/>
                </a:solidFill>
                <a:latin typeface="+mn-lt"/>
                <a:ea typeface="+mn-ea"/>
                <a:cs typeface="Arial" pitchFamily="34" charset="0"/>
              </a:rPr>
              <a:t>collection</a:t>
            </a:r>
            <a:r>
              <a:rPr lang="cs-CZ" sz="1200" kern="1200" baseline="0" dirty="0" smtClean="0">
                <a:solidFill>
                  <a:schemeClr val="tx1"/>
                </a:solidFill>
                <a:latin typeface="+mn-lt"/>
                <a:ea typeface="+mn-ea"/>
                <a:cs typeface="Arial" pitchFamily="34" charset="0"/>
              </a:rPr>
              <a:t>; marketing of the EUROSAI </a:t>
            </a:r>
            <a:r>
              <a:rPr lang="cs-CZ" sz="1200" kern="1200" baseline="0" dirty="0" err="1" smtClean="0">
                <a:solidFill>
                  <a:schemeClr val="tx1"/>
                </a:solidFill>
                <a:latin typeface="+mn-lt"/>
                <a:ea typeface="+mn-ea"/>
                <a:cs typeface="Arial" pitchFamily="34" charset="0"/>
              </a:rPr>
              <a:t>Projects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looking</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for</a:t>
            </a:r>
            <a:r>
              <a:rPr lang="cs-CZ" sz="1200" kern="1200" baseline="0" dirty="0" smtClean="0">
                <a:solidFill>
                  <a:schemeClr val="tx1"/>
                </a:solidFill>
                <a:latin typeface="+mn-lt"/>
                <a:ea typeface="+mn-ea"/>
                <a:cs typeface="Arial" pitchFamily="34" charset="0"/>
              </a:rPr>
              <a:t> leader and/</a:t>
            </a:r>
            <a:r>
              <a:rPr lang="cs-CZ" sz="1200" kern="1200" baseline="0" dirty="0" err="1" smtClean="0">
                <a:solidFill>
                  <a:schemeClr val="tx1"/>
                </a:solidFill>
                <a:latin typeface="+mn-lt"/>
                <a:ea typeface="+mn-ea"/>
                <a:cs typeface="Arial" pitchFamily="34" charset="0"/>
              </a:rPr>
              <a:t>or</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participants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will</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be</a:t>
            </a:r>
            <a:r>
              <a:rPr lang="cs-CZ" sz="1200" kern="1200" baseline="0" dirty="0" smtClean="0">
                <a:solidFill>
                  <a:schemeClr val="tx1"/>
                </a:solidFill>
                <a:latin typeface="+mn-lt"/>
                <a:ea typeface="+mn-ea"/>
                <a:cs typeface="Arial" pitchFamily="34" charset="0"/>
              </a:rPr>
              <a:t> more </a:t>
            </a:r>
            <a:r>
              <a:rPr lang="cs-CZ" sz="1200" kern="1200" baseline="0" dirty="0" err="1" smtClean="0">
                <a:solidFill>
                  <a:schemeClr val="tx1"/>
                </a:solidFill>
                <a:latin typeface="+mn-lt"/>
                <a:ea typeface="+mn-ea"/>
                <a:cs typeface="Arial" pitchFamily="34" charset="0"/>
              </a:rPr>
              <a:t>easy</a:t>
            </a:r>
            <a:r>
              <a:rPr lang="cs-CZ" sz="1200" kern="1200" baseline="0" dirty="0" smtClean="0">
                <a:solidFill>
                  <a:schemeClr val="tx1"/>
                </a:solidFill>
                <a:latin typeface="+mn-lt"/>
                <a:ea typeface="+mn-ea"/>
                <a:cs typeface="Arial" pitchFamily="34" charset="0"/>
              </a:rPr>
              <a:t> and </a:t>
            </a:r>
            <a:r>
              <a:rPr lang="cs-CZ" sz="1200" kern="1200" baseline="0" dirty="0" err="1" smtClean="0">
                <a:solidFill>
                  <a:schemeClr val="tx1"/>
                </a:solidFill>
                <a:latin typeface="+mn-lt"/>
                <a:ea typeface="+mn-ea"/>
                <a:cs typeface="Arial" pitchFamily="34" charset="0"/>
              </a:rPr>
              <a:t>successful</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members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attending</a:t>
            </a:r>
            <a:r>
              <a:rPr lang="cs-CZ" sz="1200" kern="1200" baseline="0" dirty="0" smtClean="0">
                <a:solidFill>
                  <a:schemeClr val="tx1"/>
                </a:solidFill>
                <a:latin typeface="+mn-lt"/>
                <a:ea typeface="+mn-ea"/>
                <a:cs typeface="Arial" pitchFamily="34" charset="0"/>
              </a:rPr>
              <a:t> the EUROSAI </a:t>
            </a:r>
            <a:r>
              <a:rPr lang="cs-CZ" sz="1200" kern="1200" baseline="0" dirty="0" err="1" smtClean="0">
                <a:solidFill>
                  <a:schemeClr val="tx1"/>
                </a:solidFill>
                <a:latin typeface="+mn-lt"/>
                <a:ea typeface="+mn-ea"/>
                <a:cs typeface="Arial" pitchFamily="34" charset="0"/>
              </a:rPr>
              <a:t>events</a:t>
            </a:r>
            <a:r>
              <a:rPr lang="cs-CZ" sz="1200" kern="1200" baseline="0" dirty="0" smtClean="0">
                <a:solidFill>
                  <a:schemeClr val="tx1"/>
                </a:solidFill>
                <a:latin typeface="+mn-lt"/>
                <a:ea typeface="+mn-ea"/>
                <a:cs typeface="Arial" pitchFamily="34" charset="0"/>
              </a:rPr>
              <a:t> as </a:t>
            </a:r>
            <a:r>
              <a:rPr lang="cs-CZ" sz="1200" kern="1200" baseline="0" dirty="0" err="1" smtClean="0">
                <a:solidFill>
                  <a:schemeClr val="tx1"/>
                </a:solidFill>
                <a:latin typeface="+mn-lt"/>
                <a:ea typeface="+mn-ea"/>
                <a:cs typeface="Arial" pitchFamily="34" charset="0"/>
              </a:rPr>
              <a:t>well</a:t>
            </a:r>
            <a:r>
              <a:rPr lang="cs-CZ" sz="1200" kern="1200" baseline="0" dirty="0" smtClean="0">
                <a:solidFill>
                  <a:schemeClr val="tx1"/>
                </a:solidFill>
                <a:latin typeface="+mn-lt"/>
                <a:ea typeface="+mn-ea"/>
                <a:cs typeface="Arial" pitchFamily="34" charset="0"/>
              </a:rPr>
              <a:t> as </a:t>
            </a:r>
            <a:r>
              <a:rPr lang="cs-CZ" sz="1200" kern="1200" baseline="0" dirty="0" err="1" smtClean="0">
                <a:solidFill>
                  <a:schemeClr val="tx1"/>
                </a:solidFill>
                <a:latin typeface="+mn-lt"/>
                <a:ea typeface="+mn-ea"/>
                <a:cs typeface="Arial" pitchFamily="34" charset="0"/>
              </a:rPr>
              <a:t>actively</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working</a:t>
            </a:r>
            <a:r>
              <a:rPr lang="cs-CZ" sz="1200" kern="1200" baseline="0" dirty="0" smtClean="0">
                <a:solidFill>
                  <a:schemeClr val="tx1"/>
                </a:solidFill>
                <a:latin typeface="+mn-lt"/>
                <a:ea typeface="+mn-ea"/>
                <a:cs typeface="Arial" pitchFamily="34" charset="0"/>
              </a:rPr>
              <a:t> in the </a:t>
            </a:r>
            <a:r>
              <a:rPr lang="cs-CZ" sz="1200" kern="1200" baseline="0" dirty="0" err="1" smtClean="0">
                <a:solidFill>
                  <a:schemeClr val="tx1"/>
                </a:solidFill>
                <a:latin typeface="+mn-lt"/>
                <a:ea typeface="+mn-ea"/>
                <a:cs typeface="Arial" pitchFamily="34" charset="0"/>
              </a:rPr>
              <a:t>PGs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will</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have</a:t>
            </a:r>
            <a:r>
              <a:rPr lang="cs-CZ" sz="1200" kern="1200" baseline="0" dirty="0" smtClean="0">
                <a:solidFill>
                  <a:schemeClr val="tx1"/>
                </a:solidFill>
                <a:latin typeface="+mn-lt"/>
                <a:ea typeface="+mn-ea"/>
                <a:cs typeface="Arial" pitchFamily="34" charset="0"/>
              </a:rPr>
              <a:t> the </a:t>
            </a:r>
            <a:r>
              <a:rPr lang="cs-CZ" sz="1200" kern="1200" baseline="0" dirty="0" err="1" smtClean="0">
                <a:solidFill>
                  <a:schemeClr val="tx1"/>
                </a:solidFill>
                <a:latin typeface="+mn-lt"/>
                <a:ea typeface="+mn-ea"/>
                <a:cs typeface="Arial" pitchFamily="34" charset="0"/>
              </a:rPr>
              <a:t>opportunity</a:t>
            </a:r>
            <a:r>
              <a:rPr lang="cs-CZ" sz="1200" kern="1200" baseline="0" dirty="0" smtClean="0">
                <a:solidFill>
                  <a:schemeClr val="tx1"/>
                </a:solidFill>
                <a:latin typeface="+mn-lt"/>
                <a:ea typeface="+mn-ea"/>
                <a:cs typeface="Arial" pitchFamily="34" charset="0"/>
              </a:rPr>
              <a:t> to </a:t>
            </a:r>
            <a:r>
              <a:rPr lang="cs-CZ" sz="1200" kern="1200" baseline="0" dirty="0" err="1" smtClean="0">
                <a:solidFill>
                  <a:schemeClr val="tx1"/>
                </a:solidFill>
                <a:latin typeface="+mn-lt"/>
                <a:ea typeface="+mn-ea"/>
                <a:cs typeface="Arial" pitchFamily="34" charset="0"/>
              </a:rPr>
              <a:t>share</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their</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works</a:t>
            </a:r>
            <a:r>
              <a:rPr lang="cs-CZ" sz="1200" kern="1200" baseline="0" dirty="0" smtClean="0">
                <a:solidFill>
                  <a:schemeClr val="tx1"/>
                </a:solidFill>
                <a:latin typeface="+mn-lt"/>
                <a:ea typeface="+mn-ea"/>
                <a:cs typeface="Arial" pitchFamily="34" charset="0"/>
              </a:rPr>
              <a:t> and </a:t>
            </a:r>
            <a:r>
              <a:rPr lang="cs-CZ" sz="1200" kern="1200" baseline="0" dirty="0" err="1" smtClean="0">
                <a:solidFill>
                  <a:schemeClr val="tx1"/>
                </a:solidFill>
                <a:latin typeface="+mn-lt"/>
                <a:ea typeface="+mn-ea"/>
                <a:cs typeface="Arial" pitchFamily="34" charset="0"/>
              </a:rPr>
              <a:t>feedbacks</a:t>
            </a:r>
            <a:r>
              <a:rPr lang="cs-CZ" sz="1200" kern="1200" baseline="0" dirty="0" smtClean="0">
                <a:solidFill>
                  <a:schemeClr val="tx1"/>
                </a:solidFill>
                <a:latin typeface="+mn-lt"/>
                <a:ea typeface="+mn-ea"/>
                <a:cs typeface="Arial" pitchFamily="34" charset="0"/>
              </a:rPr>
              <a:t>; </a:t>
            </a:r>
            <a:r>
              <a:rPr lang="cs-CZ" sz="1200" kern="1200" baseline="0" dirty="0" err="1" smtClean="0">
                <a:solidFill>
                  <a:schemeClr val="tx1"/>
                </a:solidFill>
                <a:latin typeface="+mn-lt"/>
                <a:ea typeface="+mn-ea"/>
                <a:cs typeface="Arial" pitchFamily="34" charset="0"/>
              </a:rPr>
              <a:t>etc</a:t>
            </a:r>
            <a:r>
              <a:rPr lang="cs-CZ" sz="1200" kern="1200" baseline="0" dirty="0" smtClean="0">
                <a:solidFill>
                  <a:schemeClr val="tx1"/>
                </a:solidFill>
                <a:latin typeface="+mn-lt"/>
                <a:ea typeface="+mn-ea"/>
                <a:cs typeface="Arial" pitchFamily="34" charset="0"/>
              </a:rPr>
              <a:t>.</a:t>
            </a:r>
            <a:endParaRPr lang="cs-CZ" sz="1200" kern="1200" baseline="0" dirty="0">
              <a:solidFill>
                <a:schemeClr val="tx1"/>
              </a:solidFill>
              <a:latin typeface="+mn-lt"/>
              <a:ea typeface="+mn-ea"/>
              <a:cs typeface="Arial" pitchFamily="34" charset="0"/>
            </a:endParaRPr>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7</a:t>
            </a:fld>
            <a:endParaRPr lang="cs-CZ"/>
          </a:p>
        </p:txBody>
      </p:sp>
    </p:spTree>
    <p:extLst>
      <p:ext uri="{BB962C8B-B14F-4D97-AF65-F5344CB8AC3E}">
        <p14:creationId xmlns:p14="http://schemas.microsoft.com/office/powerpoint/2010/main" val="239224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200" u="none" baseline="0" dirty="0" smtClean="0">
                <a:solidFill>
                  <a:schemeClr val="tx1"/>
                </a:solidFill>
                <a:latin typeface="+mn-lt"/>
                <a:cs typeface="Arial" pitchFamily="34" charset="0"/>
              </a:rPr>
              <a:t>The </a:t>
            </a:r>
            <a:r>
              <a:rPr lang="cs-CZ" sz="1200" u="none" baseline="0" dirty="0" err="1" smtClean="0">
                <a:solidFill>
                  <a:schemeClr val="tx1"/>
                </a:solidFill>
                <a:latin typeface="+mn-lt"/>
                <a:cs typeface="Arial" pitchFamily="34" charset="0"/>
              </a:rPr>
              <a:t>aim</a:t>
            </a:r>
            <a:r>
              <a:rPr lang="cs-CZ" sz="1200" u="none" baseline="0" dirty="0" smtClean="0">
                <a:solidFill>
                  <a:schemeClr val="tx1"/>
                </a:solidFill>
                <a:latin typeface="+mn-lt"/>
                <a:cs typeface="Arial" pitchFamily="34" charset="0"/>
              </a:rPr>
              <a:t> </a:t>
            </a:r>
            <a:r>
              <a:rPr lang="cs-CZ" sz="1200" baseline="0" dirty="0" smtClean="0">
                <a:solidFill>
                  <a:schemeClr val="tx1"/>
                </a:solidFill>
                <a:latin typeface="+mn-lt"/>
                <a:cs typeface="Arial" pitchFamily="34" charset="0"/>
              </a:rPr>
              <a:t>of </a:t>
            </a:r>
            <a:r>
              <a:rPr lang="cs-CZ" sz="1200" baseline="0" dirty="0" err="1" smtClean="0">
                <a:solidFill>
                  <a:schemeClr val="tx1"/>
                </a:solidFill>
                <a:latin typeface="+mn-lt"/>
                <a:cs typeface="Arial" pitchFamily="34" charset="0"/>
              </a:rPr>
              <a:t>Strategic</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Goal</a:t>
            </a:r>
            <a:r>
              <a:rPr lang="cs-CZ" sz="1200" baseline="0" dirty="0" smtClean="0">
                <a:solidFill>
                  <a:schemeClr val="tx1"/>
                </a:solidFill>
                <a:latin typeface="+mn-lt"/>
                <a:cs typeface="Arial" pitchFamily="34" charset="0"/>
              </a:rPr>
              <a:t> 1 </a:t>
            </a:r>
            <a:r>
              <a:rPr lang="cs-CZ" sz="1200" baseline="0" dirty="0" err="1" smtClean="0">
                <a:solidFill>
                  <a:schemeClr val="tx1"/>
                </a:solidFill>
                <a:latin typeface="+mn-lt"/>
                <a:cs typeface="Arial" pitchFamily="34" charset="0"/>
              </a:rPr>
              <a:t>is</a:t>
            </a:r>
            <a:r>
              <a:rPr lang="cs-CZ" sz="1200" baseline="0" dirty="0" smtClean="0">
                <a:solidFill>
                  <a:schemeClr val="tx1"/>
                </a:solidFill>
                <a:latin typeface="+mn-lt"/>
                <a:cs typeface="Arial" pitchFamily="34" charset="0"/>
              </a:rPr>
              <a:t> to </a:t>
            </a:r>
            <a:r>
              <a:rPr lang="cs-CZ" sz="1200" baseline="0" dirty="0" err="1" smtClean="0">
                <a:solidFill>
                  <a:schemeClr val="tx1"/>
                </a:solidFill>
                <a:latin typeface="+mn-lt"/>
                <a:cs typeface="Arial" pitchFamily="34" charset="0"/>
              </a:rPr>
              <a:t>promote</a:t>
            </a:r>
            <a:r>
              <a:rPr lang="cs-CZ" sz="1200" baseline="0" dirty="0" smtClean="0">
                <a:solidFill>
                  <a:schemeClr val="tx1"/>
                </a:solidFill>
                <a:latin typeface="+mn-lt"/>
                <a:cs typeface="Arial" pitchFamily="34" charset="0"/>
              </a:rPr>
              <a:t> audit-</a:t>
            </a:r>
            <a:r>
              <a:rPr lang="cs-CZ" sz="1200" baseline="0" dirty="0" err="1" smtClean="0">
                <a:solidFill>
                  <a:schemeClr val="tx1"/>
                </a:solidFill>
                <a:latin typeface="+mn-lt"/>
                <a:cs typeface="Arial" pitchFamily="34" charset="0"/>
              </a:rPr>
              <a:t>related</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cooperation</a:t>
            </a:r>
            <a:r>
              <a:rPr lang="cs-CZ" sz="1200" baseline="0" dirty="0" smtClean="0">
                <a:solidFill>
                  <a:schemeClr val="tx1"/>
                </a:solidFill>
                <a:latin typeface="+mn-lt"/>
                <a:cs typeface="Arial" pitchFamily="34" charset="0"/>
              </a:rPr>
              <a:t>, to support the </a:t>
            </a:r>
            <a:r>
              <a:rPr lang="cs-CZ" sz="1200" baseline="0" dirty="0" err="1" smtClean="0">
                <a:solidFill>
                  <a:schemeClr val="tx1"/>
                </a:solidFill>
                <a:latin typeface="+mn-lt"/>
                <a:cs typeface="Arial" pitchFamily="34" charset="0"/>
              </a:rPr>
              <a:t>development</a:t>
            </a:r>
            <a:r>
              <a:rPr lang="cs-CZ" sz="1200" baseline="0" dirty="0" smtClean="0">
                <a:solidFill>
                  <a:schemeClr val="tx1"/>
                </a:solidFill>
                <a:latin typeface="+mn-lt"/>
                <a:cs typeface="Arial" pitchFamily="34" charset="0"/>
              </a:rPr>
              <a:t> of </a:t>
            </a:r>
            <a:r>
              <a:rPr lang="cs-CZ" sz="1200" baseline="0" dirty="0" err="1" smtClean="0">
                <a:solidFill>
                  <a:schemeClr val="tx1"/>
                </a:solidFill>
                <a:latin typeface="+mn-lt"/>
                <a:cs typeface="Arial" pitchFamily="34" charset="0"/>
              </a:rPr>
              <a:t>innovative</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approaches</a:t>
            </a:r>
            <a:r>
              <a:rPr lang="cs-CZ" sz="1200" baseline="0" dirty="0" smtClean="0">
                <a:solidFill>
                  <a:schemeClr val="tx1"/>
                </a:solidFill>
                <a:latin typeface="+mn-lt"/>
                <a:cs typeface="Arial" pitchFamily="34" charset="0"/>
              </a:rPr>
              <a:t> and </a:t>
            </a:r>
            <a:r>
              <a:rPr lang="cs-CZ" sz="1200" baseline="0" dirty="0" err="1" smtClean="0">
                <a:solidFill>
                  <a:schemeClr val="tx1"/>
                </a:solidFill>
                <a:latin typeface="+mn-lt"/>
                <a:cs typeface="Arial" pitchFamily="34" charset="0"/>
              </a:rPr>
              <a:t>methods</a:t>
            </a:r>
            <a:r>
              <a:rPr lang="cs-CZ" sz="1200" baseline="0" dirty="0" smtClean="0">
                <a:solidFill>
                  <a:schemeClr val="tx1"/>
                </a:solidFill>
                <a:latin typeface="+mn-lt"/>
                <a:cs typeface="Arial" pitchFamily="34" charset="0"/>
              </a:rPr>
              <a:t> and to </a:t>
            </a:r>
            <a:r>
              <a:rPr lang="cs-CZ" sz="1200" baseline="0" dirty="0" err="1" smtClean="0">
                <a:solidFill>
                  <a:schemeClr val="tx1"/>
                </a:solidFill>
                <a:latin typeface="+mn-lt"/>
                <a:cs typeface="Arial" pitchFamily="34" charset="0"/>
              </a:rPr>
              <a:t>facilitate</a:t>
            </a:r>
            <a:r>
              <a:rPr lang="cs-CZ" sz="1200" baseline="0" dirty="0" smtClean="0">
                <a:solidFill>
                  <a:schemeClr val="tx1"/>
                </a:solidFill>
                <a:latin typeface="+mn-lt"/>
                <a:cs typeface="Arial" pitchFamily="34" charset="0"/>
              </a:rPr>
              <a:t> the </a:t>
            </a:r>
            <a:r>
              <a:rPr lang="cs-CZ" sz="1200" baseline="0" dirty="0" err="1" smtClean="0">
                <a:solidFill>
                  <a:schemeClr val="tx1"/>
                </a:solidFill>
                <a:latin typeface="+mn-lt"/>
                <a:cs typeface="Arial" pitchFamily="34" charset="0"/>
              </a:rPr>
              <a:t>sharing</a:t>
            </a:r>
            <a:r>
              <a:rPr lang="cs-CZ" sz="1200" baseline="0" dirty="0" smtClean="0">
                <a:solidFill>
                  <a:schemeClr val="tx1"/>
                </a:solidFill>
                <a:latin typeface="+mn-lt"/>
                <a:cs typeface="Arial" pitchFamily="34" charset="0"/>
              </a:rPr>
              <a:t> of </a:t>
            </a:r>
            <a:r>
              <a:rPr lang="cs-CZ" sz="1200" baseline="0" dirty="0" err="1" smtClean="0">
                <a:solidFill>
                  <a:schemeClr val="tx1"/>
                </a:solidFill>
                <a:latin typeface="+mn-lt"/>
                <a:cs typeface="Arial" pitchFamily="34" charset="0"/>
              </a:rPr>
              <a:t>knowledge</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SAIs</a:t>
            </a:r>
            <a:r>
              <a:rPr lang="cs-CZ" sz="1200" baseline="0" dirty="0" smtClean="0">
                <a:solidFill>
                  <a:schemeClr val="tx1"/>
                </a:solidFill>
                <a:latin typeface="+mn-lt"/>
                <a:cs typeface="Arial" pitchFamily="34" charset="0"/>
              </a:rPr>
              <a:t> of the Czech Republic (</a:t>
            </a:r>
            <a:r>
              <a:rPr lang="cs-CZ" sz="1200" baseline="0" dirty="0" err="1" smtClean="0">
                <a:solidFill>
                  <a:schemeClr val="tx1"/>
                </a:solidFill>
                <a:latin typeface="+mn-lt"/>
                <a:cs typeface="Arial" pitchFamily="34" charset="0"/>
              </a:rPr>
              <a:t>Governing</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Board</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member</a:t>
            </a:r>
            <a:r>
              <a:rPr lang="cs-CZ" sz="1200" baseline="0" dirty="0" smtClean="0">
                <a:solidFill>
                  <a:schemeClr val="tx1"/>
                </a:solidFill>
                <a:latin typeface="+mn-lt"/>
                <a:cs typeface="Arial" pitchFamily="34" charset="0"/>
              </a:rPr>
              <a:t>) and </a:t>
            </a:r>
            <a:r>
              <a:rPr lang="cs-CZ" sz="1200" baseline="0" dirty="0" err="1" smtClean="0">
                <a:solidFill>
                  <a:schemeClr val="tx1"/>
                </a:solidFill>
                <a:latin typeface="+mn-lt"/>
                <a:cs typeface="Arial" pitchFamily="34" charset="0"/>
              </a:rPr>
              <a:t>Germany</a:t>
            </a:r>
            <a:r>
              <a:rPr lang="cs-CZ" sz="1200" baseline="0" dirty="0" smtClean="0">
                <a:solidFill>
                  <a:schemeClr val="tx1"/>
                </a:solidFill>
                <a:latin typeface="+mn-lt"/>
                <a:cs typeface="Arial" pitchFamily="34" charset="0"/>
              </a:rPr>
              <a:t> are </a:t>
            </a:r>
            <a:r>
              <a:rPr lang="cs-CZ" sz="1200" baseline="0" dirty="0" err="1" smtClean="0">
                <a:solidFill>
                  <a:schemeClr val="tx1"/>
                </a:solidFill>
                <a:latin typeface="+mn-lt"/>
                <a:cs typeface="Arial" pitchFamily="34" charset="0"/>
              </a:rPr>
              <a:t>leading</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this</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group</a:t>
            </a:r>
            <a:r>
              <a:rPr lang="cs-CZ" sz="1200" baseline="0" dirty="0" smtClean="0">
                <a:solidFill>
                  <a:schemeClr val="tx1"/>
                </a:solidFill>
                <a:latin typeface="+mn-lt"/>
                <a:cs typeface="Arial" pitchFamily="34" charset="0"/>
              </a:rPr>
              <a:t>. </a:t>
            </a:r>
          </a:p>
          <a:p>
            <a:pPr marL="0" indent="0">
              <a:buNone/>
            </a:pPr>
            <a:endParaRPr lang="cs-CZ" sz="1200" baseline="0" dirty="0" smtClean="0">
              <a:solidFill>
                <a:schemeClr val="tx1"/>
              </a:solidFill>
              <a:latin typeface="+mn-lt"/>
              <a:cs typeface="Arial" pitchFamily="34" charset="0"/>
            </a:endParaRPr>
          </a:p>
          <a:p>
            <a:pPr marL="0" indent="0">
              <a:buNone/>
            </a:pPr>
            <a:r>
              <a:rPr lang="cs-CZ" sz="1200" baseline="0" dirty="0" smtClean="0">
                <a:solidFill>
                  <a:schemeClr val="tx1"/>
                </a:solidFill>
                <a:latin typeface="+mn-lt"/>
                <a:cs typeface="Arial" pitchFamily="34" charset="0"/>
              </a:rPr>
              <a:t>The </a:t>
            </a:r>
            <a:r>
              <a:rPr lang="cs-CZ" sz="1200" baseline="0" dirty="0" err="1" smtClean="0">
                <a:solidFill>
                  <a:schemeClr val="tx1"/>
                </a:solidFill>
                <a:latin typeface="+mn-lt"/>
                <a:cs typeface="Arial" pitchFamily="34" charset="0"/>
              </a:rPr>
              <a:t>objective</a:t>
            </a:r>
            <a:r>
              <a:rPr lang="cs-CZ" sz="1200" baseline="0" dirty="0" smtClean="0">
                <a:solidFill>
                  <a:schemeClr val="tx1"/>
                </a:solidFill>
                <a:latin typeface="+mn-lt"/>
                <a:cs typeface="Arial" pitchFamily="34" charset="0"/>
              </a:rPr>
              <a:t> of </a:t>
            </a:r>
            <a:r>
              <a:rPr lang="cs-CZ" sz="1200" baseline="0" dirty="0" err="1" smtClean="0">
                <a:solidFill>
                  <a:schemeClr val="tx1"/>
                </a:solidFill>
                <a:latin typeface="+mn-lt"/>
                <a:cs typeface="Arial" pitchFamily="34" charset="0"/>
              </a:rPr>
              <a:t>Strategic</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Goal</a:t>
            </a:r>
            <a:r>
              <a:rPr lang="cs-CZ" sz="1200" baseline="0" dirty="0" smtClean="0">
                <a:solidFill>
                  <a:schemeClr val="tx1"/>
                </a:solidFill>
                <a:latin typeface="+mn-lt"/>
                <a:cs typeface="Arial" pitchFamily="34" charset="0"/>
              </a:rPr>
              <a:t> 2 </a:t>
            </a:r>
            <a:r>
              <a:rPr lang="cs-CZ" sz="1200" baseline="0" dirty="0" err="1" smtClean="0">
                <a:solidFill>
                  <a:schemeClr val="tx1"/>
                </a:solidFill>
                <a:latin typeface="+mn-lt"/>
                <a:cs typeface="Arial" pitchFamily="34" charset="0"/>
              </a:rPr>
              <a:t>is</a:t>
            </a:r>
            <a:r>
              <a:rPr lang="cs-CZ" sz="1200" baseline="0" dirty="0" smtClean="0">
                <a:solidFill>
                  <a:schemeClr val="tx1"/>
                </a:solidFill>
                <a:latin typeface="+mn-lt"/>
                <a:cs typeface="Arial" pitchFamily="34" charset="0"/>
              </a:rPr>
              <a:t> to </a:t>
            </a:r>
            <a:r>
              <a:rPr lang="cs-CZ" sz="1200" baseline="0" dirty="0" err="1" smtClean="0">
                <a:solidFill>
                  <a:schemeClr val="tx1"/>
                </a:solidFill>
                <a:latin typeface="+mn-lt"/>
                <a:cs typeface="Arial" pitchFamily="34" charset="0"/>
              </a:rPr>
              <a:t>facilitate</a:t>
            </a:r>
            <a:r>
              <a:rPr lang="cs-CZ" sz="1200" baseline="0" dirty="0" smtClean="0">
                <a:solidFill>
                  <a:schemeClr val="tx1"/>
                </a:solidFill>
                <a:latin typeface="+mn-lt"/>
                <a:cs typeface="Arial" pitchFamily="34" charset="0"/>
              </a:rPr>
              <a:t> and support </a:t>
            </a:r>
            <a:r>
              <a:rPr lang="cs-CZ" sz="1200" baseline="0" dirty="0" err="1" smtClean="0">
                <a:solidFill>
                  <a:schemeClr val="tx1"/>
                </a:solidFill>
                <a:latin typeface="+mn-lt"/>
                <a:cs typeface="Arial" pitchFamily="34" charset="0"/>
              </a:rPr>
              <a:t>needs-driven</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institutional</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capacity</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development</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initiatives</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for</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example</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through</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self-assessments</a:t>
            </a:r>
            <a:r>
              <a:rPr lang="cs-CZ" sz="1200" baseline="0" dirty="0" smtClean="0">
                <a:solidFill>
                  <a:schemeClr val="tx1"/>
                </a:solidFill>
                <a:latin typeface="+mn-lt"/>
                <a:cs typeface="Arial" pitchFamily="34" charset="0"/>
              </a:rPr>
              <a:t>, peer </a:t>
            </a:r>
            <a:r>
              <a:rPr lang="cs-CZ" sz="1200" baseline="0" dirty="0" err="1" smtClean="0">
                <a:solidFill>
                  <a:schemeClr val="tx1"/>
                </a:solidFill>
                <a:latin typeface="+mn-lt"/>
                <a:cs typeface="Arial" pitchFamily="34" charset="0"/>
              </a:rPr>
              <a:t>reviews</a:t>
            </a:r>
            <a:r>
              <a:rPr lang="cs-CZ" sz="1200" baseline="0" dirty="0" smtClean="0">
                <a:solidFill>
                  <a:schemeClr val="tx1"/>
                </a:solidFill>
                <a:latin typeface="+mn-lt"/>
                <a:cs typeface="Arial" pitchFamily="34" charset="0"/>
              </a:rPr>
              <a:t> and </a:t>
            </a:r>
            <a:r>
              <a:rPr lang="cs-CZ" sz="1200" baseline="0" dirty="0" err="1" smtClean="0">
                <a:solidFill>
                  <a:schemeClr val="tx1"/>
                </a:solidFill>
                <a:latin typeface="+mn-lt"/>
                <a:cs typeface="Arial" pitchFamily="34" charset="0"/>
              </a:rPr>
              <a:t>other</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evaluations</a:t>
            </a:r>
            <a:r>
              <a:rPr lang="cs-CZ" sz="1200" baseline="0" dirty="0" smtClean="0">
                <a:solidFill>
                  <a:schemeClr val="tx1"/>
                </a:solidFill>
                <a:latin typeface="+mn-lt"/>
                <a:cs typeface="Arial" pitchFamily="34" charset="0"/>
              </a:rPr>
              <a:t>, to </a:t>
            </a:r>
            <a:r>
              <a:rPr lang="cs-CZ" sz="1200" baseline="0" dirty="0" err="1" smtClean="0">
                <a:solidFill>
                  <a:schemeClr val="tx1"/>
                </a:solidFill>
                <a:latin typeface="+mn-lt"/>
                <a:cs typeface="Arial" pitchFamily="34" charset="0"/>
              </a:rPr>
              <a:t>promote</a:t>
            </a:r>
            <a:r>
              <a:rPr lang="cs-CZ" sz="1200" baseline="0" dirty="0" smtClean="0">
                <a:solidFill>
                  <a:schemeClr val="tx1"/>
                </a:solidFill>
                <a:latin typeface="+mn-lt"/>
                <a:cs typeface="Arial" pitchFamily="34" charset="0"/>
              </a:rPr>
              <a:t> and </a:t>
            </a:r>
            <a:r>
              <a:rPr lang="cs-CZ" sz="1200" baseline="0" dirty="0" err="1" smtClean="0">
                <a:solidFill>
                  <a:schemeClr val="tx1"/>
                </a:solidFill>
                <a:latin typeface="+mn-lt"/>
                <a:cs typeface="Arial" pitchFamily="34" charset="0"/>
              </a:rPr>
              <a:t>facilitate</a:t>
            </a:r>
            <a:r>
              <a:rPr lang="cs-CZ" sz="1200" baseline="0" dirty="0" smtClean="0">
                <a:solidFill>
                  <a:schemeClr val="tx1"/>
                </a:solidFill>
                <a:latin typeface="+mn-lt"/>
                <a:cs typeface="Arial" pitchFamily="34" charset="0"/>
              </a:rPr>
              <a:t> the </a:t>
            </a:r>
            <a:r>
              <a:rPr lang="cs-CZ" sz="1200" baseline="0" dirty="0" err="1" smtClean="0">
                <a:solidFill>
                  <a:schemeClr val="tx1"/>
                </a:solidFill>
                <a:latin typeface="+mn-lt"/>
                <a:cs typeface="Arial" pitchFamily="34" charset="0"/>
              </a:rPr>
              <a:t>implementation</a:t>
            </a:r>
            <a:r>
              <a:rPr lang="cs-CZ" sz="1200" baseline="0" dirty="0" smtClean="0">
                <a:solidFill>
                  <a:schemeClr val="tx1"/>
                </a:solidFill>
                <a:latin typeface="+mn-lt"/>
                <a:cs typeface="Arial" pitchFamily="34" charset="0"/>
              </a:rPr>
              <a:t> of </a:t>
            </a:r>
            <a:r>
              <a:rPr lang="cs-CZ" sz="1200" baseline="0" dirty="0" err="1" smtClean="0">
                <a:solidFill>
                  <a:schemeClr val="tx1"/>
                </a:solidFill>
                <a:latin typeface="+mn-lt"/>
                <a:cs typeface="Arial" pitchFamily="34" charset="0"/>
              </a:rPr>
              <a:t>INTOSAI´s</a:t>
            </a:r>
            <a:r>
              <a:rPr lang="cs-CZ" sz="1200" baseline="0" dirty="0" smtClean="0">
                <a:solidFill>
                  <a:schemeClr val="tx1"/>
                </a:solidFill>
                <a:latin typeface="+mn-lt"/>
                <a:cs typeface="Arial" pitchFamily="34" charset="0"/>
              </a:rPr>
              <a:t> Framework of Professional </a:t>
            </a:r>
            <a:r>
              <a:rPr lang="cs-CZ" sz="1200" baseline="0" dirty="0" err="1" smtClean="0">
                <a:solidFill>
                  <a:schemeClr val="tx1"/>
                </a:solidFill>
                <a:latin typeface="+mn-lt"/>
                <a:cs typeface="Arial" pitchFamily="34" charset="0"/>
              </a:rPr>
              <a:t>Pronouncements</a:t>
            </a:r>
            <a:r>
              <a:rPr lang="cs-CZ" sz="1200" baseline="0" dirty="0" smtClean="0">
                <a:solidFill>
                  <a:schemeClr val="tx1"/>
                </a:solidFill>
                <a:latin typeface="+mn-lt"/>
                <a:cs typeface="Arial" pitchFamily="34" charset="0"/>
              </a:rPr>
              <a:t>, to </a:t>
            </a:r>
            <a:r>
              <a:rPr lang="cs-CZ" sz="1200" baseline="0" dirty="0" err="1" smtClean="0">
                <a:solidFill>
                  <a:schemeClr val="tx1"/>
                </a:solidFill>
                <a:latin typeface="+mn-lt"/>
                <a:cs typeface="Arial" pitchFamily="34" charset="0"/>
              </a:rPr>
              <a:t>follow</a:t>
            </a:r>
            <a:r>
              <a:rPr lang="cs-CZ" sz="1200" baseline="0" dirty="0" smtClean="0">
                <a:solidFill>
                  <a:schemeClr val="tx1"/>
                </a:solidFill>
                <a:latin typeface="+mn-lt"/>
                <a:cs typeface="Arial" pitchFamily="34" charset="0"/>
              </a:rPr>
              <a:t> and </a:t>
            </a:r>
            <a:r>
              <a:rPr lang="cs-CZ" sz="1200" baseline="0" dirty="0" err="1" smtClean="0">
                <a:solidFill>
                  <a:schemeClr val="tx1"/>
                </a:solidFill>
                <a:latin typeface="+mn-lt"/>
                <a:cs typeface="Arial" pitchFamily="34" charset="0"/>
              </a:rPr>
              <a:t>contribute</a:t>
            </a:r>
            <a:r>
              <a:rPr lang="cs-CZ" sz="1200" baseline="0" dirty="0" smtClean="0">
                <a:solidFill>
                  <a:schemeClr val="tx1"/>
                </a:solidFill>
                <a:latin typeface="+mn-lt"/>
                <a:cs typeface="Arial" pitchFamily="34" charset="0"/>
              </a:rPr>
              <a:t> to the </a:t>
            </a:r>
            <a:r>
              <a:rPr lang="cs-CZ" sz="1200" baseline="0" dirty="0" err="1" smtClean="0">
                <a:solidFill>
                  <a:schemeClr val="tx1"/>
                </a:solidFill>
                <a:latin typeface="+mn-lt"/>
                <a:cs typeface="Arial" pitchFamily="34" charset="0"/>
              </a:rPr>
              <a:t>development</a:t>
            </a:r>
            <a:r>
              <a:rPr lang="cs-CZ" sz="1200" baseline="0" dirty="0" smtClean="0">
                <a:solidFill>
                  <a:schemeClr val="tx1"/>
                </a:solidFill>
                <a:latin typeface="+mn-lt"/>
                <a:cs typeface="Arial" pitchFamily="34" charset="0"/>
              </a:rPr>
              <a:t> of INTOSAI </a:t>
            </a:r>
            <a:r>
              <a:rPr lang="cs-CZ" sz="1200" baseline="0" dirty="0" err="1" smtClean="0">
                <a:solidFill>
                  <a:schemeClr val="tx1"/>
                </a:solidFill>
                <a:latin typeface="+mn-lt"/>
                <a:cs typeface="Arial" pitchFamily="34" charset="0"/>
              </a:rPr>
              <a:t>initiatives</a:t>
            </a:r>
            <a:r>
              <a:rPr lang="cs-CZ" sz="1200" baseline="0" dirty="0" smtClean="0">
                <a:solidFill>
                  <a:schemeClr val="tx1"/>
                </a:solidFill>
                <a:latin typeface="+mn-lt"/>
                <a:cs typeface="Arial" pitchFamily="34" charset="0"/>
              </a:rPr>
              <a:t> and </a:t>
            </a:r>
            <a:r>
              <a:rPr lang="cs-CZ" sz="1200" baseline="0" dirty="0" err="1" smtClean="0">
                <a:solidFill>
                  <a:schemeClr val="tx1"/>
                </a:solidFill>
                <a:latin typeface="+mn-lt"/>
                <a:cs typeface="Arial" pitchFamily="34" charset="0"/>
              </a:rPr>
              <a:t>products</a:t>
            </a:r>
            <a:r>
              <a:rPr lang="cs-CZ" sz="1200" baseline="0" dirty="0" smtClean="0">
                <a:solidFill>
                  <a:schemeClr val="tx1"/>
                </a:solidFill>
                <a:latin typeface="+mn-lt"/>
                <a:cs typeface="Arial" pitchFamily="34" charset="0"/>
              </a:rPr>
              <a:t> and to </a:t>
            </a:r>
            <a:r>
              <a:rPr lang="cs-CZ" sz="1200" baseline="0" dirty="0" err="1" smtClean="0">
                <a:solidFill>
                  <a:schemeClr val="tx1"/>
                </a:solidFill>
                <a:latin typeface="+mn-lt"/>
                <a:cs typeface="Arial" pitchFamily="34" charset="0"/>
              </a:rPr>
              <a:t>voice</a:t>
            </a:r>
            <a:r>
              <a:rPr lang="cs-CZ" sz="1200" baseline="0" dirty="0" smtClean="0">
                <a:solidFill>
                  <a:schemeClr val="tx1"/>
                </a:solidFill>
                <a:latin typeface="+mn-lt"/>
                <a:cs typeface="Arial" pitchFamily="34" charset="0"/>
              </a:rPr>
              <a:t> EUROSAI </a:t>
            </a:r>
            <a:r>
              <a:rPr lang="cs-CZ" sz="1200" baseline="0" dirty="0" err="1" smtClean="0">
                <a:solidFill>
                  <a:schemeClr val="tx1"/>
                </a:solidFill>
                <a:latin typeface="+mn-lt"/>
                <a:cs typeface="Arial" pitchFamily="34" charset="0"/>
              </a:rPr>
              <a:t>members</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common</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institutional</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interests</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within</a:t>
            </a:r>
            <a:r>
              <a:rPr lang="cs-CZ" sz="1200" baseline="0" dirty="0" smtClean="0">
                <a:solidFill>
                  <a:schemeClr val="tx1"/>
                </a:solidFill>
                <a:latin typeface="+mn-lt"/>
                <a:cs typeface="Arial" pitchFamily="34" charset="0"/>
              </a:rPr>
              <a:t> the </a:t>
            </a:r>
            <a:r>
              <a:rPr lang="cs-CZ" sz="1200" baseline="0" dirty="0" err="1" smtClean="0">
                <a:solidFill>
                  <a:schemeClr val="tx1"/>
                </a:solidFill>
                <a:latin typeface="+mn-lt"/>
                <a:cs typeface="Arial" pitchFamily="34" charset="0"/>
              </a:rPr>
              <a:t>wider</a:t>
            </a:r>
            <a:r>
              <a:rPr lang="cs-CZ" sz="1200" baseline="0" dirty="0" smtClean="0">
                <a:solidFill>
                  <a:schemeClr val="tx1"/>
                </a:solidFill>
                <a:latin typeface="+mn-lt"/>
                <a:cs typeface="Arial" pitchFamily="34" charset="0"/>
              </a:rPr>
              <a:t> INTOSAI </a:t>
            </a:r>
            <a:r>
              <a:rPr lang="cs-CZ" sz="1200" baseline="0" dirty="0" err="1" smtClean="0">
                <a:solidFill>
                  <a:schemeClr val="tx1"/>
                </a:solidFill>
                <a:latin typeface="+mn-lt"/>
                <a:cs typeface="Arial" pitchFamily="34" charset="0"/>
              </a:rPr>
              <a:t>community</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SAIs</a:t>
            </a:r>
            <a:r>
              <a:rPr lang="cs-CZ" sz="1200" baseline="0" dirty="0" smtClean="0">
                <a:solidFill>
                  <a:schemeClr val="tx1"/>
                </a:solidFill>
                <a:latin typeface="+mn-lt"/>
                <a:cs typeface="Arial" pitchFamily="34" charset="0"/>
              </a:rPr>
              <a:t> of Poland (</a:t>
            </a:r>
            <a:r>
              <a:rPr lang="cs-CZ" sz="1200" baseline="0" dirty="0" err="1" smtClean="0">
                <a:solidFill>
                  <a:schemeClr val="tx1"/>
                </a:solidFill>
                <a:latin typeface="+mn-lt"/>
                <a:cs typeface="Arial" pitchFamily="34" charset="0"/>
              </a:rPr>
              <a:t>Governing</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Board</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member</a:t>
            </a:r>
            <a:r>
              <a:rPr lang="cs-CZ" sz="1200" baseline="0" dirty="0" smtClean="0">
                <a:solidFill>
                  <a:schemeClr val="tx1"/>
                </a:solidFill>
                <a:latin typeface="+mn-lt"/>
                <a:cs typeface="Arial" pitchFamily="34" charset="0"/>
              </a:rPr>
              <a:t>) and </a:t>
            </a:r>
            <a:r>
              <a:rPr lang="cs-CZ" sz="1200" baseline="0" dirty="0" err="1" smtClean="0">
                <a:solidFill>
                  <a:schemeClr val="tx1"/>
                </a:solidFill>
                <a:latin typeface="+mn-lt"/>
                <a:cs typeface="Arial" pitchFamily="34" charset="0"/>
              </a:rPr>
              <a:t>Sweden</a:t>
            </a:r>
            <a:r>
              <a:rPr lang="cs-CZ" sz="1200" baseline="0" dirty="0" smtClean="0">
                <a:solidFill>
                  <a:schemeClr val="tx1"/>
                </a:solidFill>
                <a:latin typeface="+mn-lt"/>
                <a:cs typeface="Arial" pitchFamily="34" charset="0"/>
              </a:rPr>
              <a:t> are </a:t>
            </a:r>
            <a:r>
              <a:rPr lang="cs-CZ" sz="1200" baseline="0" dirty="0" err="1" smtClean="0">
                <a:solidFill>
                  <a:schemeClr val="tx1"/>
                </a:solidFill>
                <a:latin typeface="+mn-lt"/>
                <a:cs typeface="Arial" pitchFamily="34" charset="0"/>
              </a:rPr>
              <a:t>leaders</a:t>
            </a:r>
            <a:r>
              <a:rPr lang="cs-CZ" sz="1200" baseline="0" dirty="0" smtClean="0">
                <a:solidFill>
                  <a:schemeClr val="tx1"/>
                </a:solidFill>
                <a:latin typeface="+mn-lt"/>
                <a:cs typeface="Arial" pitchFamily="34" charset="0"/>
              </a:rPr>
              <a:t> of </a:t>
            </a:r>
            <a:r>
              <a:rPr lang="cs-CZ" sz="1200" baseline="0" dirty="0" err="1" smtClean="0">
                <a:solidFill>
                  <a:schemeClr val="tx1"/>
                </a:solidFill>
                <a:latin typeface="+mn-lt"/>
                <a:cs typeface="Arial" pitchFamily="34" charset="0"/>
              </a:rPr>
              <a:t>this</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Strategic</a:t>
            </a:r>
            <a:r>
              <a:rPr lang="cs-CZ" sz="1200" baseline="0" dirty="0" smtClean="0">
                <a:solidFill>
                  <a:schemeClr val="tx1"/>
                </a:solidFill>
                <a:latin typeface="+mn-lt"/>
                <a:cs typeface="Arial" pitchFamily="34" charset="0"/>
              </a:rPr>
              <a:t> </a:t>
            </a:r>
            <a:r>
              <a:rPr lang="cs-CZ" sz="1200" baseline="0" dirty="0" err="1" smtClean="0">
                <a:solidFill>
                  <a:schemeClr val="tx1"/>
                </a:solidFill>
                <a:latin typeface="+mn-lt"/>
                <a:cs typeface="Arial" pitchFamily="34" charset="0"/>
              </a:rPr>
              <a:t>Goal</a:t>
            </a:r>
            <a:r>
              <a:rPr lang="cs-CZ" sz="1200" baseline="0" dirty="0" smtClean="0">
                <a:solidFill>
                  <a:schemeClr val="tx1"/>
                </a:solidFill>
                <a:latin typeface="+mn-lt"/>
                <a:cs typeface="Arial" pitchFamily="34" charset="0"/>
              </a:rPr>
              <a:t>.  </a:t>
            </a:r>
          </a:p>
          <a:p>
            <a:pPr marL="0" indent="0">
              <a:buNone/>
            </a:pPr>
            <a:endParaRPr lang="cs-CZ" sz="1200" baseline="0" dirty="0" smtClean="0">
              <a:solidFill>
                <a:schemeClr val="tx1"/>
              </a:solidFill>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noProof="0" dirty="0" err="1" smtClean="0"/>
              <a:t>Secretariat</a:t>
            </a:r>
            <a:r>
              <a:rPr lang="cs-CZ" baseline="0" noProof="0" dirty="0" smtClean="0"/>
              <a:t> of EUROSAI, the SAI of </a:t>
            </a:r>
            <a:r>
              <a:rPr lang="cs-CZ" baseline="0" noProof="0" dirty="0" err="1" smtClean="0"/>
              <a:t>Spain´s</a:t>
            </a:r>
            <a:r>
              <a:rPr lang="cs-CZ" baseline="0" noProof="0" dirty="0" smtClean="0"/>
              <a:t> portfolio </a:t>
            </a:r>
            <a:r>
              <a:rPr lang="cs-CZ" baseline="0" noProof="0" dirty="0" err="1" smtClean="0"/>
              <a:t>is</a:t>
            </a:r>
            <a:r>
              <a:rPr lang="cs-CZ" baseline="0" noProof="0" dirty="0" smtClean="0"/>
              <a:t> Relations </a:t>
            </a:r>
            <a:r>
              <a:rPr lang="cs-CZ" baseline="0" noProof="0" dirty="0" err="1" smtClean="0"/>
              <a:t>with</a:t>
            </a:r>
            <a:r>
              <a:rPr lang="cs-CZ" baseline="0" noProof="0" dirty="0" smtClean="0"/>
              <a:t> </a:t>
            </a:r>
            <a:r>
              <a:rPr lang="cs-CZ" baseline="0" noProof="0" dirty="0" err="1" smtClean="0"/>
              <a:t>other</a:t>
            </a:r>
            <a:r>
              <a:rPr lang="cs-CZ" baseline="0" noProof="0" dirty="0" smtClean="0"/>
              <a:t> INTOSAI </a:t>
            </a:r>
            <a:r>
              <a:rPr lang="cs-CZ" baseline="0" noProof="0" dirty="0" err="1" smtClean="0"/>
              <a:t>regional</a:t>
            </a:r>
            <a:r>
              <a:rPr lang="cs-CZ" baseline="0" noProof="0" dirty="0" smtClean="0"/>
              <a:t> </a:t>
            </a:r>
            <a:r>
              <a:rPr lang="cs-CZ" baseline="0" noProof="0" dirty="0" err="1" smtClean="0"/>
              <a:t>organizations</a:t>
            </a:r>
            <a:r>
              <a:rPr lang="cs-CZ" baseline="0" noProof="0" dirty="0" smtClean="0"/>
              <a:t> and </a:t>
            </a:r>
            <a:r>
              <a:rPr lang="cs-CZ" baseline="0" noProof="0" dirty="0" err="1" smtClean="0"/>
              <a:t>its</a:t>
            </a:r>
            <a:r>
              <a:rPr lang="cs-CZ" baseline="0" noProof="0" dirty="0" smtClean="0"/>
              <a:t> </a:t>
            </a:r>
            <a:r>
              <a:rPr lang="cs-CZ" baseline="0" noProof="0" dirty="0" err="1" smtClean="0"/>
              <a:t>aim</a:t>
            </a:r>
            <a:r>
              <a:rPr lang="cs-CZ" baseline="0" noProof="0" dirty="0" smtClean="0"/>
              <a:t> </a:t>
            </a:r>
            <a:r>
              <a:rPr lang="cs-CZ" baseline="0" noProof="0" dirty="0" err="1" smtClean="0"/>
              <a:t>is</a:t>
            </a:r>
            <a:r>
              <a:rPr lang="cs-CZ" baseline="0" noProof="0" dirty="0" smtClean="0"/>
              <a:t> to </a:t>
            </a:r>
            <a:r>
              <a:rPr lang="cs-CZ" baseline="0" noProof="0" dirty="0" err="1" smtClean="0"/>
              <a:t>facilitate</a:t>
            </a:r>
            <a:r>
              <a:rPr lang="cs-CZ" baseline="0" noProof="0" dirty="0" smtClean="0"/>
              <a:t> the </a:t>
            </a:r>
            <a:r>
              <a:rPr lang="cs-CZ" baseline="0" noProof="0" dirty="0" err="1" smtClean="0"/>
              <a:t>sharing</a:t>
            </a:r>
            <a:r>
              <a:rPr lang="cs-CZ" baseline="0" noProof="0" dirty="0" smtClean="0"/>
              <a:t> of </a:t>
            </a:r>
            <a:r>
              <a:rPr lang="cs-CZ" baseline="0" noProof="0" dirty="0" err="1" smtClean="0"/>
              <a:t>knowledge</a:t>
            </a:r>
            <a:r>
              <a:rPr lang="cs-CZ" baseline="0" noProof="0" dirty="0" smtClean="0"/>
              <a:t> and </a:t>
            </a:r>
            <a:r>
              <a:rPr lang="cs-CZ" baseline="0" noProof="0" dirty="0" err="1" smtClean="0"/>
              <a:t>experience</a:t>
            </a:r>
            <a:r>
              <a:rPr lang="cs-CZ" baseline="0" noProof="0" dirty="0" smtClean="0"/>
              <a:t> </a:t>
            </a:r>
            <a:r>
              <a:rPr lang="cs-CZ" baseline="0" noProof="0" dirty="0" err="1" smtClean="0"/>
              <a:t>within</a:t>
            </a:r>
            <a:r>
              <a:rPr lang="cs-CZ" baseline="0" noProof="0" dirty="0" smtClean="0"/>
              <a:t> EUROSAI and </a:t>
            </a:r>
            <a:r>
              <a:rPr lang="cs-CZ" baseline="0" noProof="0" dirty="0" err="1" smtClean="0"/>
              <a:t>with</a:t>
            </a:r>
            <a:r>
              <a:rPr lang="cs-CZ" baseline="0" noProof="0" dirty="0" smtClean="0"/>
              <a:t> </a:t>
            </a:r>
            <a:r>
              <a:rPr lang="cs-CZ" baseline="0" noProof="0" dirty="0" err="1" smtClean="0"/>
              <a:t>external</a:t>
            </a:r>
            <a:r>
              <a:rPr lang="cs-CZ" baseline="0" noProof="0" dirty="0" smtClean="0"/>
              <a:t> </a:t>
            </a:r>
            <a:r>
              <a:rPr lang="cs-CZ" baseline="0" noProof="0" dirty="0" err="1" smtClean="0"/>
              <a:t>stakeholders</a:t>
            </a:r>
            <a:r>
              <a:rPr lang="cs-CZ" baseline="0" noProof="0" dirty="0" smtClean="0"/>
              <a:t> and </a:t>
            </a:r>
            <a:r>
              <a:rPr lang="cs-CZ" baseline="0" noProof="0" dirty="0" err="1" smtClean="0"/>
              <a:t>partners</a:t>
            </a:r>
            <a:r>
              <a:rPr lang="cs-CZ" baseline="0" noProof="0" dirty="0" smtClean="0"/>
              <a:t> (</a:t>
            </a:r>
            <a:r>
              <a:rPr lang="cs-CZ" baseline="0" noProof="0" dirty="0" err="1" smtClean="0"/>
              <a:t>other</a:t>
            </a:r>
            <a:r>
              <a:rPr lang="cs-CZ" baseline="0" noProof="0" dirty="0" smtClean="0"/>
              <a:t> INTOSAI </a:t>
            </a:r>
            <a:r>
              <a:rPr lang="cs-CZ" baseline="0" noProof="0" dirty="0" err="1" smtClean="0"/>
              <a:t>regional</a:t>
            </a:r>
            <a:r>
              <a:rPr lang="cs-CZ" baseline="0" noProof="0" dirty="0" smtClean="0"/>
              <a:t> </a:t>
            </a:r>
            <a:r>
              <a:rPr lang="cs-CZ" baseline="0" noProof="0" dirty="0" err="1" smtClean="0"/>
              <a:t>organizations</a:t>
            </a:r>
            <a:r>
              <a:rPr lang="cs-CZ" baseline="0" noProof="0" dirty="0" smtClean="0"/>
              <a:t>). </a:t>
            </a:r>
          </a:p>
          <a:p>
            <a:pPr marL="0" indent="0">
              <a:buNone/>
            </a:pPr>
            <a:endParaRPr lang="cs-CZ" sz="1200" baseline="0" dirty="0" smtClean="0">
              <a:solidFill>
                <a:schemeClr val="tx1"/>
              </a:solidFill>
              <a:latin typeface="+mn-lt"/>
              <a:cs typeface="Arial" pitchFamily="34" charset="0"/>
            </a:endParaRPr>
          </a:p>
          <a:p>
            <a:r>
              <a:rPr lang="cs-CZ" baseline="0" noProof="0" dirty="0" smtClean="0"/>
              <a:t>The SAI of </a:t>
            </a:r>
            <a:r>
              <a:rPr lang="cs-CZ" baseline="0" noProof="0" dirty="0" err="1" smtClean="0"/>
              <a:t>Turkey</a:t>
            </a:r>
            <a:r>
              <a:rPr lang="cs-CZ" baseline="0" noProof="0" dirty="0" smtClean="0"/>
              <a:t> </a:t>
            </a:r>
            <a:r>
              <a:rPr lang="cs-CZ" baseline="0" noProof="0" dirty="0" err="1" smtClean="0"/>
              <a:t>holds</a:t>
            </a:r>
            <a:r>
              <a:rPr lang="cs-CZ" baseline="0" noProof="0" dirty="0" smtClean="0"/>
              <a:t> the </a:t>
            </a:r>
            <a:r>
              <a:rPr lang="cs-CZ" baseline="0" noProof="0" dirty="0" err="1" smtClean="0"/>
              <a:t>presidency</a:t>
            </a:r>
            <a:r>
              <a:rPr lang="cs-CZ" baseline="0" noProof="0" dirty="0" smtClean="0"/>
              <a:t> of EUROSAI at the moment and </a:t>
            </a:r>
            <a:r>
              <a:rPr lang="cs-CZ" baseline="0" noProof="0" dirty="0" err="1" smtClean="0"/>
              <a:t>is</a:t>
            </a:r>
            <a:r>
              <a:rPr lang="cs-CZ" baseline="0" noProof="0" dirty="0" smtClean="0"/>
              <a:t> </a:t>
            </a:r>
            <a:r>
              <a:rPr lang="cs-CZ" baseline="0" noProof="0" dirty="0" err="1" smtClean="0"/>
              <a:t>responsible</a:t>
            </a:r>
            <a:r>
              <a:rPr lang="cs-CZ" baseline="0" noProof="0" dirty="0" smtClean="0"/>
              <a:t> </a:t>
            </a:r>
            <a:r>
              <a:rPr lang="cs-CZ" baseline="0" noProof="0" dirty="0" err="1" smtClean="0"/>
              <a:t>for</a:t>
            </a:r>
            <a:r>
              <a:rPr lang="cs-CZ" baseline="0" noProof="0" dirty="0" smtClean="0"/>
              <a:t> </a:t>
            </a:r>
            <a:r>
              <a:rPr lang="cs-CZ" baseline="0" noProof="0" dirty="0" err="1" smtClean="0"/>
              <a:t>Overall</a:t>
            </a:r>
            <a:r>
              <a:rPr lang="cs-CZ" baseline="0" noProof="0" dirty="0" smtClean="0"/>
              <a:t> </a:t>
            </a:r>
            <a:r>
              <a:rPr lang="cs-CZ" baseline="0" noProof="0" dirty="0" err="1" smtClean="0"/>
              <a:t>governance</a:t>
            </a:r>
            <a:r>
              <a:rPr lang="cs-CZ" baseline="0" noProof="0" dirty="0" smtClean="0"/>
              <a:t> and </a:t>
            </a:r>
            <a:r>
              <a:rPr lang="cs-CZ" baseline="0" noProof="0" dirty="0" err="1" smtClean="0"/>
              <a:t>culture</a:t>
            </a:r>
            <a:r>
              <a:rPr lang="cs-CZ" baseline="0" noProof="0" dirty="0" smtClean="0"/>
              <a:t> portfolio. </a:t>
            </a:r>
            <a:r>
              <a:rPr lang="cs-CZ" baseline="0" noProof="0" dirty="0" err="1" smtClean="0"/>
              <a:t>Among</a:t>
            </a:r>
            <a:r>
              <a:rPr lang="cs-CZ" baseline="0" noProof="0" dirty="0" smtClean="0"/>
              <a:t> </a:t>
            </a:r>
            <a:r>
              <a:rPr lang="cs-CZ" baseline="0" noProof="0" dirty="0" err="1" smtClean="0"/>
              <a:t>other</a:t>
            </a:r>
            <a:r>
              <a:rPr lang="cs-CZ" baseline="0" noProof="0" dirty="0" smtClean="0"/>
              <a:t> </a:t>
            </a:r>
            <a:r>
              <a:rPr lang="cs-CZ" baseline="0" noProof="0" dirty="0" err="1" smtClean="0"/>
              <a:t>projects</a:t>
            </a:r>
            <a:r>
              <a:rPr lang="cs-CZ" baseline="0" noProof="0" dirty="0" smtClean="0"/>
              <a:t>, </a:t>
            </a:r>
            <a:r>
              <a:rPr lang="cs-CZ" baseline="0" noProof="0" dirty="0" err="1" smtClean="0"/>
              <a:t>this</a:t>
            </a:r>
            <a:r>
              <a:rPr lang="cs-CZ" baseline="0" noProof="0" dirty="0" smtClean="0"/>
              <a:t> portfolio </a:t>
            </a:r>
            <a:r>
              <a:rPr lang="cs-CZ" baseline="0" noProof="0" dirty="0" err="1" smtClean="0"/>
              <a:t>is</a:t>
            </a:r>
            <a:r>
              <a:rPr lang="cs-CZ" baseline="0" noProof="0" dirty="0" smtClean="0"/>
              <a:t> </a:t>
            </a:r>
            <a:r>
              <a:rPr lang="cs-CZ" baseline="0" noProof="0" dirty="0" err="1" smtClean="0"/>
              <a:t>drafting</a:t>
            </a:r>
            <a:r>
              <a:rPr lang="cs-CZ" baseline="0" noProof="0" dirty="0" smtClean="0"/>
              <a:t> EUROSAI </a:t>
            </a:r>
            <a:r>
              <a:rPr lang="cs-CZ" baseline="0" noProof="0" dirty="0" err="1" smtClean="0"/>
              <a:t>regulations</a:t>
            </a:r>
            <a:r>
              <a:rPr lang="cs-CZ" baseline="0" noProof="0" dirty="0" smtClean="0"/>
              <a:t> in </a:t>
            </a:r>
            <a:r>
              <a:rPr lang="cs-CZ" baseline="0" noProof="0" dirty="0" err="1" smtClean="0"/>
              <a:t>order</a:t>
            </a:r>
            <a:r>
              <a:rPr lang="cs-CZ" baseline="0" noProof="0" dirty="0" smtClean="0"/>
              <a:t> to </a:t>
            </a:r>
            <a:r>
              <a:rPr lang="cs-CZ" baseline="0" noProof="0" dirty="0" err="1" smtClean="0"/>
              <a:t>reflect</a:t>
            </a:r>
            <a:r>
              <a:rPr lang="cs-CZ" baseline="0" noProof="0" dirty="0" smtClean="0"/>
              <a:t> the </a:t>
            </a:r>
            <a:r>
              <a:rPr lang="cs-CZ" baseline="0" noProof="0" dirty="0" err="1" smtClean="0"/>
              <a:t>enhancements</a:t>
            </a:r>
            <a:r>
              <a:rPr lang="cs-CZ" baseline="0" noProof="0" dirty="0" smtClean="0"/>
              <a:t> of the </a:t>
            </a:r>
            <a:r>
              <a:rPr lang="cs-CZ" baseline="0" noProof="0" dirty="0" err="1" smtClean="0"/>
              <a:t>governance</a:t>
            </a:r>
            <a:r>
              <a:rPr lang="cs-CZ" baseline="0" noProof="0" dirty="0" smtClean="0"/>
              <a:t>, </a:t>
            </a:r>
            <a:r>
              <a:rPr lang="cs-CZ" baseline="0" noProof="0" dirty="0" err="1" smtClean="0"/>
              <a:t>structure</a:t>
            </a:r>
            <a:r>
              <a:rPr lang="cs-CZ" baseline="0" noProof="0" dirty="0" smtClean="0"/>
              <a:t> and </a:t>
            </a:r>
            <a:r>
              <a:rPr lang="cs-CZ" baseline="0" noProof="0" dirty="0" err="1" smtClean="0"/>
              <a:t>method</a:t>
            </a:r>
            <a:r>
              <a:rPr lang="cs-CZ" baseline="0" noProof="0" dirty="0" smtClean="0"/>
              <a:t> of </a:t>
            </a:r>
            <a:r>
              <a:rPr lang="cs-CZ" baseline="0" noProof="0" dirty="0" err="1" smtClean="0"/>
              <a:t>procedure</a:t>
            </a:r>
            <a:r>
              <a:rPr lang="cs-CZ" baseline="0" noProof="0" dirty="0" smtClean="0"/>
              <a:t> of EUROSAI in the </a:t>
            </a:r>
            <a:r>
              <a:rPr lang="cs-CZ" baseline="0" noProof="0" dirty="0" err="1" smtClean="0"/>
              <a:t>new</a:t>
            </a:r>
            <a:r>
              <a:rPr lang="cs-CZ" baseline="0" noProof="0" dirty="0" smtClean="0"/>
              <a:t> EUROSAI </a:t>
            </a:r>
            <a:r>
              <a:rPr lang="cs-CZ" baseline="0" noProof="0" dirty="0" err="1" smtClean="0"/>
              <a:t>Strategic</a:t>
            </a:r>
            <a:r>
              <a:rPr lang="cs-CZ" baseline="0" noProof="0" dirty="0" smtClean="0"/>
              <a:t> </a:t>
            </a:r>
            <a:r>
              <a:rPr lang="cs-CZ" baseline="0" noProof="0" dirty="0" err="1" smtClean="0"/>
              <a:t>Plan</a:t>
            </a:r>
            <a:r>
              <a:rPr lang="cs-CZ" baseline="0" noProof="0" dirty="0" smtClean="0"/>
              <a:t>. Such </a:t>
            </a:r>
            <a:r>
              <a:rPr lang="cs-CZ" baseline="0" noProof="0" dirty="0" err="1" smtClean="0"/>
              <a:t>changes</a:t>
            </a:r>
            <a:r>
              <a:rPr lang="cs-CZ" baseline="0" noProof="0" dirty="0" smtClean="0"/>
              <a:t> </a:t>
            </a:r>
            <a:r>
              <a:rPr lang="cs-CZ" baseline="0" noProof="0" dirty="0" err="1" smtClean="0"/>
              <a:t>contribute</a:t>
            </a:r>
            <a:r>
              <a:rPr lang="cs-CZ" baseline="0" noProof="0" dirty="0" smtClean="0"/>
              <a:t> to the </a:t>
            </a:r>
            <a:r>
              <a:rPr lang="cs-CZ" baseline="0" noProof="0" dirty="0" err="1" smtClean="0"/>
              <a:t>realisation</a:t>
            </a:r>
            <a:r>
              <a:rPr lang="cs-CZ" baseline="0" noProof="0" dirty="0" smtClean="0"/>
              <a:t> of </a:t>
            </a:r>
            <a:r>
              <a:rPr lang="cs-CZ" baseline="0" noProof="0" dirty="0" err="1" smtClean="0"/>
              <a:t>an</a:t>
            </a:r>
            <a:r>
              <a:rPr lang="cs-CZ" baseline="0" noProof="0" dirty="0" smtClean="0"/>
              <a:t> </a:t>
            </a:r>
            <a:r>
              <a:rPr lang="cs-CZ" baseline="0" noProof="0" dirty="0" err="1" smtClean="0"/>
              <a:t>effective</a:t>
            </a:r>
            <a:r>
              <a:rPr lang="cs-CZ" baseline="0" noProof="0" dirty="0" smtClean="0"/>
              <a:t>, </a:t>
            </a:r>
            <a:r>
              <a:rPr lang="cs-CZ" baseline="0" noProof="0" dirty="0" err="1" smtClean="0"/>
              <a:t>efficient</a:t>
            </a:r>
            <a:r>
              <a:rPr lang="cs-CZ" baseline="0" noProof="0" dirty="0" smtClean="0"/>
              <a:t> and </a:t>
            </a:r>
            <a:r>
              <a:rPr lang="cs-CZ" baseline="0" noProof="0" dirty="0" err="1" smtClean="0"/>
              <a:t>flexible</a:t>
            </a:r>
            <a:r>
              <a:rPr lang="cs-CZ" baseline="0" noProof="0" dirty="0" smtClean="0"/>
              <a:t> </a:t>
            </a:r>
            <a:r>
              <a:rPr lang="cs-CZ" baseline="0" noProof="0" dirty="0" err="1" smtClean="0"/>
              <a:t>organisational</a:t>
            </a:r>
            <a:r>
              <a:rPr lang="cs-CZ" baseline="0" noProof="0" dirty="0" smtClean="0"/>
              <a:t> </a:t>
            </a:r>
            <a:r>
              <a:rPr lang="cs-CZ" baseline="0" noProof="0" dirty="0" err="1" smtClean="0"/>
              <a:t>structure</a:t>
            </a:r>
            <a:r>
              <a:rPr lang="cs-CZ" baseline="0" noProof="0" dirty="0" smtClean="0"/>
              <a:t> by </a:t>
            </a:r>
            <a:r>
              <a:rPr lang="cs-CZ" baseline="0" noProof="0" dirty="0" err="1" smtClean="0"/>
              <a:t>promoting</a:t>
            </a:r>
            <a:r>
              <a:rPr lang="cs-CZ" baseline="0" noProof="0" dirty="0" smtClean="0"/>
              <a:t> a </a:t>
            </a:r>
            <a:r>
              <a:rPr lang="cs-CZ" baseline="0" noProof="0" dirty="0" err="1" smtClean="0"/>
              <a:t>culture</a:t>
            </a:r>
            <a:r>
              <a:rPr lang="cs-CZ" baseline="0" noProof="0" dirty="0" smtClean="0"/>
              <a:t> of </a:t>
            </a:r>
            <a:r>
              <a:rPr lang="cs-CZ" baseline="0" noProof="0" dirty="0" err="1" smtClean="0"/>
              <a:t>openness</a:t>
            </a:r>
            <a:r>
              <a:rPr lang="cs-CZ" baseline="0" noProof="0" dirty="0" smtClean="0"/>
              <a:t>. </a:t>
            </a:r>
          </a:p>
          <a:p>
            <a:endParaRPr lang="cs-CZ"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smtClean="0"/>
              <a:t>The SAI of </a:t>
            </a:r>
            <a:r>
              <a:rPr lang="cs-CZ" baseline="0" dirty="0" err="1" smtClean="0"/>
              <a:t>Latvia</a:t>
            </a:r>
            <a:r>
              <a:rPr lang="cs-CZ" baseline="0" dirty="0" smtClean="0"/>
              <a:t> </a:t>
            </a:r>
            <a:r>
              <a:rPr lang="cs-CZ" baseline="0" dirty="0" err="1" smtClean="0"/>
              <a:t>is</a:t>
            </a:r>
            <a:r>
              <a:rPr lang="cs-CZ" baseline="0" dirty="0" smtClean="0"/>
              <a:t> </a:t>
            </a:r>
            <a:r>
              <a:rPr lang="cs-CZ" baseline="0" dirty="0" err="1" smtClean="0"/>
              <a:t>taking</a:t>
            </a:r>
            <a:r>
              <a:rPr lang="cs-CZ" baseline="0" dirty="0" smtClean="0"/>
              <a:t> care of the Communications portfolio, more </a:t>
            </a:r>
            <a:r>
              <a:rPr lang="cs-CZ" baseline="0" dirty="0" err="1" smtClean="0"/>
              <a:t>specifically</a:t>
            </a:r>
            <a:r>
              <a:rPr lang="cs-CZ" baseline="0" dirty="0" smtClean="0"/>
              <a:t> re-</a:t>
            </a:r>
            <a:r>
              <a:rPr lang="cs-CZ" baseline="0" dirty="0" err="1" smtClean="0"/>
              <a:t>developing</a:t>
            </a:r>
            <a:r>
              <a:rPr lang="cs-CZ" baseline="0" dirty="0" smtClean="0"/>
              <a:t> the EUROSAI </a:t>
            </a:r>
            <a:r>
              <a:rPr lang="cs-CZ" baseline="0" dirty="0" err="1" smtClean="0"/>
              <a:t>Communication</a:t>
            </a:r>
            <a:r>
              <a:rPr lang="cs-CZ" baseline="0" dirty="0" smtClean="0"/>
              <a:t> Framework. </a:t>
            </a:r>
            <a:endParaRPr lang="en-GB" sz="1200" dirty="0" smtClean="0">
              <a:solidFill>
                <a:schemeClr val="tx1"/>
              </a:solidFill>
              <a:latin typeface="+mn-lt"/>
              <a:cs typeface="Arial" pitchFamily="34" charset="0"/>
            </a:endParaRPr>
          </a:p>
          <a:p>
            <a:endParaRPr lang="cs-CZ" dirty="0" smtClean="0"/>
          </a:p>
          <a:p>
            <a:r>
              <a:rPr lang="cs-CZ" dirty="0" smtClean="0"/>
              <a:t>The SAI</a:t>
            </a:r>
            <a:r>
              <a:rPr lang="cs-CZ" baseline="0" dirty="0" smtClean="0"/>
              <a:t> of the </a:t>
            </a:r>
            <a:r>
              <a:rPr lang="cs-CZ" baseline="0" dirty="0" err="1" smtClean="0"/>
              <a:t>Netherlands</a:t>
            </a:r>
            <a:r>
              <a:rPr lang="cs-CZ" baseline="0" dirty="0" smtClean="0"/>
              <a:t> </a:t>
            </a:r>
            <a:r>
              <a:rPr lang="cs-CZ" baseline="0" dirty="0" err="1" smtClean="0"/>
              <a:t>is</a:t>
            </a:r>
            <a:r>
              <a:rPr lang="cs-CZ" baseline="0" dirty="0" smtClean="0"/>
              <a:t> in </a:t>
            </a:r>
            <a:r>
              <a:rPr lang="cs-CZ" baseline="0" dirty="0" err="1" smtClean="0"/>
              <a:t>charge</a:t>
            </a:r>
            <a:r>
              <a:rPr lang="cs-CZ" baseline="0" dirty="0" smtClean="0"/>
              <a:t> of the portfolio on Relations </a:t>
            </a:r>
            <a:r>
              <a:rPr lang="cs-CZ" baseline="0" dirty="0" err="1" smtClean="0"/>
              <a:t>with</a:t>
            </a:r>
            <a:r>
              <a:rPr lang="cs-CZ" baseline="0" dirty="0" smtClean="0"/>
              <a:t> non-SAI </a:t>
            </a:r>
            <a:r>
              <a:rPr lang="cs-CZ" baseline="0" dirty="0" err="1" smtClean="0"/>
              <a:t>stakeholders</a:t>
            </a:r>
            <a:r>
              <a:rPr lang="cs-CZ" baseline="0" dirty="0" smtClean="0"/>
              <a:t> </a:t>
            </a:r>
            <a:r>
              <a:rPr lang="cs-CZ" baseline="0" dirty="0" err="1" smtClean="0"/>
              <a:t>whose</a:t>
            </a:r>
            <a:r>
              <a:rPr lang="cs-CZ" baseline="0" dirty="0" smtClean="0"/>
              <a:t> </a:t>
            </a:r>
            <a:r>
              <a:rPr lang="cs-CZ" baseline="0" dirty="0" err="1" smtClean="0"/>
              <a:t>aim</a:t>
            </a:r>
            <a:r>
              <a:rPr lang="cs-CZ" baseline="0" dirty="0" smtClean="0"/>
              <a:t> </a:t>
            </a:r>
            <a:r>
              <a:rPr lang="cs-CZ" baseline="0" dirty="0" err="1" smtClean="0"/>
              <a:t>is</a:t>
            </a:r>
            <a:r>
              <a:rPr lang="cs-CZ" baseline="0" dirty="0" smtClean="0"/>
              <a:t> to </a:t>
            </a:r>
            <a:r>
              <a:rPr lang="cs-CZ" baseline="0" dirty="0" err="1" smtClean="0"/>
              <a:t>promote</a:t>
            </a:r>
            <a:r>
              <a:rPr lang="cs-CZ" baseline="0" dirty="0" smtClean="0"/>
              <a:t> and </a:t>
            </a:r>
            <a:r>
              <a:rPr lang="cs-CZ" baseline="0" dirty="0" err="1" smtClean="0"/>
              <a:t>position</a:t>
            </a:r>
            <a:r>
              <a:rPr lang="cs-CZ" baseline="0" dirty="0" smtClean="0"/>
              <a:t> EUROSAI in the non-SAI </a:t>
            </a:r>
            <a:r>
              <a:rPr lang="cs-CZ" baseline="0" dirty="0" err="1" smtClean="0"/>
              <a:t>world</a:t>
            </a:r>
            <a:r>
              <a:rPr lang="cs-CZ" baseline="0" dirty="0" smtClean="0"/>
              <a:t> as a </a:t>
            </a:r>
            <a:r>
              <a:rPr lang="cs-CZ" baseline="0" dirty="0" err="1" smtClean="0"/>
              <a:t>professional</a:t>
            </a:r>
            <a:r>
              <a:rPr lang="cs-CZ" baseline="0" dirty="0" smtClean="0"/>
              <a:t> </a:t>
            </a:r>
            <a:r>
              <a:rPr lang="cs-CZ" baseline="0" dirty="0" err="1" smtClean="0"/>
              <a:t>agile</a:t>
            </a:r>
            <a:r>
              <a:rPr lang="cs-CZ" baseline="0" dirty="0" smtClean="0"/>
              <a:t> SAI network </a:t>
            </a:r>
            <a:r>
              <a:rPr lang="cs-CZ" baseline="0" dirty="0" err="1" smtClean="0"/>
              <a:t>organisation</a:t>
            </a:r>
            <a:r>
              <a:rPr lang="cs-CZ" baseline="0" dirty="0" smtClean="0"/>
              <a:t>. </a:t>
            </a:r>
          </a:p>
          <a:p>
            <a:endParaRPr lang="cs-CZ" baseline="0" dirty="0" smtClean="0"/>
          </a:p>
          <a:p>
            <a:r>
              <a:rPr lang="cs-CZ" baseline="0" dirty="0" smtClean="0"/>
              <a:t>The SAI of </a:t>
            </a:r>
            <a:r>
              <a:rPr lang="cs-CZ" baseline="0" dirty="0" err="1" smtClean="0"/>
              <a:t>Finland</a:t>
            </a:r>
            <a:r>
              <a:rPr lang="cs-CZ" baseline="0" dirty="0" smtClean="0"/>
              <a:t> </a:t>
            </a:r>
            <a:r>
              <a:rPr lang="cs-CZ" baseline="0" dirty="0" err="1" smtClean="0"/>
              <a:t>is</a:t>
            </a:r>
            <a:r>
              <a:rPr lang="cs-CZ" baseline="0" dirty="0" smtClean="0"/>
              <a:t> </a:t>
            </a:r>
            <a:r>
              <a:rPr lang="cs-CZ" baseline="0" dirty="0" err="1" smtClean="0"/>
              <a:t>responsible</a:t>
            </a:r>
            <a:r>
              <a:rPr lang="cs-CZ" baseline="0" dirty="0" smtClean="0"/>
              <a:t> </a:t>
            </a:r>
            <a:r>
              <a:rPr lang="cs-CZ" baseline="0" dirty="0" err="1" smtClean="0"/>
              <a:t>for</a:t>
            </a:r>
            <a:r>
              <a:rPr lang="cs-CZ" baseline="0" dirty="0" smtClean="0"/>
              <a:t> the portfolio on Forward </a:t>
            </a:r>
            <a:r>
              <a:rPr lang="cs-CZ" baseline="0" dirty="0" err="1" smtClean="0"/>
              <a:t>thinking</a:t>
            </a:r>
            <a:r>
              <a:rPr lang="cs-CZ" baseline="0" dirty="0" smtClean="0"/>
              <a:t> and </a:t>
            </a:r>
            <a:r>
              <a:rPr lang="cs-CZ" baseline="0" dirty="0" err="1" smtClean="0"/>
              <a:t>emerging</a:t>
            </a:r>
            <a:r>
              <a:rPr lang="cs-CZ" baseline="0" dirty="0" smtClean="0"/>
              <a:t> </a:t>
            </a:r>
            <a:r>
              <a:rPr lang="cs-CZ" baseline="0" dirty="0" err="1" smtClean="0"/>
              <a:t>issues</a:t>
            </a:r>
            <a:r>
              <a:rPr lang="cs-CZ" baseline="0" dirty="0" smtClean="0"/>
              <a:t> </a:t>
            </a:r>
            <a:r>
              <a:rPr lang="cs-CZ" baseline="0" dirty="0" err="1" smtClean="0"/>
              <a:t>which</a:t>
            </a:r>
            <a:r>
              <a:rPr lang="cs-CZ" baseline="0" dirty="0" smtClean="0"/>
              <a:t> </a:t>
            </a:r>
            <a:r>
              <a:rPr lang="cs-CZ" baseline="0" dirty="0" err="1" smtClean="0"/>
              <a:t>facilitates</a:t>
            </a:r>
            <a:r>
              <a:rPr lang="cs-CZ" baseline="0" dirty="0" smtClean="0"/>
              <a:t> the </a:t>
            </a:r>
            <a:r>
              <a:rPr lang="cs-CZ" baseline="0" dirty="0" err="1" smtClean="0"/>
              <a:t>sharing</a:t>
            </a:r>
            <a:r>
              <a:rPr lang="cs-CZ" baseline="0" dirty="0" smtClean="0"/>
              <a:t> of </a:t>
            </a:r>
            <a:r>
              <a:rPr lang="cs-CZ" baseline="0" dirty="0" err="1" smtClean="0"/>
              <a:t>knowledge</a:t>
            </a:r>
            <a:r>
              <a:rPr lang="cs-CZ" baseline="0" dirty="0" smtClean="0"/>
              <a:t> and </a:t>
            </a:r>
            <a:r>
              <a:rPr lang="cs-CZ" baseline="0" dirty="0" err="1" smtClean="0"/>
              <a:t>experience</a:t>
            </a:r>
            <a:r>
              <a:rPr lang="cs-CZ" baseline="0" dirty="0" smtClean="0"/>
              <a:t> </a:t>
            </a:r>
            <a:r>
              <a:rPr lang="cs-CZ" baseline="0" dirty="0" err="1" smtClean="0"/>
              <a:t>within</a:t>
            </a:r>
            <a:r>
              <a:rPr lang="cs-CZ" baseline="0" dirty="0" smtClean="0"/>
              <a:t> EUROSAI and </a:t>
            </a:r>
            <a:r>
              <a:rPr lang="cs-CZ" baseline="0" dirty="0" err="1" smtClean="0"/>
              <a:t>with</a:t>
            </a:r>
            <a:r>
              <a:rPr lang="cs-CZ" baseline="0" dirty="0" smtClean="0"/>
              <a:t> </a:t>
            </a:r>
            <a:r>
              <a:rPr lang="cs-CZ" baseline="0" dirty="0" err="1" smtClean="0"/>
              <a:t>external</a:t>
            </a:r>
            <a:r>
              <a:rPr lang="cs-CZ" baseline="0" dirty="0" smtClean="0"/>
              <a:t> </a:t>
            </a:r>
            <a:r>
              <a:rPr lang="cs-CZ" baseline="0" dirty="0" err="1" smtClean="0"/>
              <a:t>stakeholders</a:t>
            </a:r>
            <a:r>
              <a:rPr lang="cs-CZ" baseline="0" dirty="0" smtClean="0"/>
              <a:t> and </a:t>
            </a:r>
            <a:r>
              <a:rPr lang="cs-CZ" baseline="0" dirty="0" err="1" smtClean="0"/>
              <a:t>partners</a:t>
            </a:r>
            <a:r>
              <a:rPr lang="cs-CZ" baseline="0" dirty="0" smtClean="0"/>
              <a:t>. </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8</a:t>
            </a:fld>
            <a:endParaRPr lang="cs-CZ"/>
          </a:p>
        </p:txBody>
      </p:sp>
    </p:spTree>
    <p:extLst>
      <p:ext uri="{BB962C8B-B14F-4D97-AF65-F5344CB8AC3E}">
        <p14:creationId xmlns:p14="http://schemas.microsoft.com/office/powerpoint/2010/main" val="352068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dirty="0" smtClean="0">
                <a:latin typeface="+mn-lt"/>
                <a:cs typeface="Arial" pitchFamily="34" charset="0"/>
              </a:rPr>
              <a:t>The objectives of EUROSAI, defined in article 1 of its Statutes, are to promote professional cooperation among SAI members, to encourage the exchange of information and documentation, to advance the study of public sector audit and to work towards the harmonisation of terminology in the field of public audit. </a:t>
            </a:r>
            <a:endParaRPr lang="cs-CZ" sz="1200" dirty="0" smtClean="0">
              <a:latin typeface="+mn-lt"/>
              <a:cs typeface="Arial" pitchFamily="34" charset="0"/>
            </a:endParaRPr>
          </a:p>
          <a:p>
            <a:endParaRPr lang="en-GB" sz="1200" dirty="0" smtClean="0">
              <a:latin typeface="+mn-lt"/>
              <a:cs typeface="Arial" pitchFamily="34" charset="0"/>
            </a:endParaRPr>
          </a:p>
          <a:p>
            <a:r>
              <a:rPr lang="en-GB" sz="1200" dirty="0" smtClean="0">
                <a:latin typeface="+mn-lt"/>
                <a:cs typeface="Arial" pitchFamily="34" charset="0"/>
              </a:rPr>
              <a:t>And why? The exchange of information and documents improve knowledge and</a:t>
            </a:r>
            <a:r>
              <a:rPr lang="cs-CZ" sz="1200" dirty="0" smtClean="0">
                <a:latin typeface="+mn-lt"/>
                <a:cs typeface="Arial" pitchFamily="34" charset="0"/>
              </a:rPr>
              <a:t> </a:t>
            </a:r>
            <a:r>
              <a:rPr lang="cs-CZ" sz="1200" u="none" dirty="0" err="1" smtClean="0">
                <a:latin typeface="+mn-lt"/>
                <a:cs typeface="Arial" pitchFamily="34" charset="0"/>
              </a:rPr>
              <a:t>raise</a:t>
            </a:r>
            <a:r>
              <a:rPr lang="en-GB" sz="1200" u="none" dirty="0" smtClean="0">
                <a:latin typeface="+mn-lt"/>
                <a:cs typeface="Arial" pitchFamily="34" charset="0"/>
              </a:rPr>
              <a:t> awareness </a:t>
            </a:r>
            <a:r>
              <a:rPr lang="en-GB" sz="1200" dirty="0" smtClean="0">
                <a:latin typeface="+mn-lt"/>
                <a:cs typeface="Arial" pitchFamily="34" charset="0"/>
              </a:rPr>
              <a:t>of EUROSAI community on information sources, activities, products etc. One of the aims is also to encourage the EUROSAI community to use these sources for preparation and realisation of audit work within SAIs. </a:t>
            </a:r>
          </a:p>
          <a:p>
            <a:endParaRPr lang="cs-CZ" dirty="0"/>
          </a:p>
        </p:txBody>
      </p:sp>
      <p:sp>
        <p:nvSpPr>
          <p:cNvPr id="4" name="Zástupný symbol pro číslo snímku 3"/>
          <p:cNvSpPr>
            <a:spLocks noGrp="1"/>
          </p:cNvSpPr>
          <p:nvPr>
            <p:ph type="sldNum" sz="quarter" idx="10"/>
          </p:nvPr>
        </p:nvSpPr>
        <p:spPr/>
        <p:txBody>
          <a:bodyPr/>
          <a:lstStyle/>
          <a:p>
            <a:fld id="{9A17B39D-EC38-400F-9514-61BDCB76971F}" type="slidenum">
              <a:rPr lang="cs-CZ" smtClean="0"/>
              <a:t>9</a:t>
            </a:fld>
            <a:endParaRPr lang="cs-CZ"/>
          </a:p>
        </p:txBody>
      </p:sp>
    </p:spTree>
    <p:extLst>
      <p:ext uri="{BB962C8B-B14F-4D97-AF65-F5344CB8AC3E}">
        <p14:creationId xmlns:p14="http://schemas.microsoft.com/office/powerpoint/2010/main" val="63783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7F941954-6676-47C0-97B7-6E9029AC14D7}" type="datetimeFigureOut">
              <a:rPr lang="cs-CZ" smtClean="0"/>
              <a:t>18.12.2018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49064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F941954-6676-47C0-97B7-6E9029AC14D7}" type="datetimeFigureOut">
              <a:rPr lang="cs-CZ" smtClean="0"/>
              <a:t>18.12.2018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412173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F941954-6676-47C0-97B7-6E9029AC14D7}" type="datetimeFigureOut">
              <a:rPr lang="cs-CZ" smtClean="0"/>
              <a:t>18.12.2018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14183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F941954-6676-47C0-97B7-6E9029AC14D7}" type="datetimeFigureOut">
              <a:rPr lang="cs-CZ" smtClean="0"/>
              <a:t>18.12.2018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380800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7F941954-6676-47C0-97B7-6E9029AC14D7}" type="datetimeFigureOut">
              <a:rPr lang="cs-CZ" smtClean="0"/>
              <a:t>18.12.2018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321171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F941954-6676-47C0-97B7-6E9029AC14D7}" type="datetimeFigureOut">
              <a:rPr lang="cs-CZ" smtClean="0"/>
              <a:t>18.12.2018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36770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F941954-6676-47C0-97B7-6E9029AC14D7}" type="datetimeFigureOut">
              <a:rPr lang="cs-CZ" smtClean="0"/>
              <a:t>18.12.2018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270171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F941954-6676-47C0-97B7-6E9029AC14D7}" type="datetimeFigureOut">
              <a:rPr lang="cs-CZ" smtClean="0"/>
              <a:t>18.12.2018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400908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F941954-6676-47C0-97B7-6E9029AC14D7}" type="datetimeFigureOut">
              <a:rPr lang="cs-CZ" smtClean="0"/>
              <a:t>18.12.2018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387544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F941954-6676-47C0-97B7-6E9029AC14D7}" type="datetimeFigureOut">
              <a:rPr lang="cs-CZ" smtClean="0"/>
              <a:t>18.12.2018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85861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7F941954-6676-47C0-97B7-6E9029AC14D7}" type="datetimeFigureOut">
              <a:rPr lang="cs-CZ" smtClean="0"/>
              <a:t>18.12.2018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3BD5E5B-14CE-40D2-B968-E3C051AC7FAD}" type="slidenum">
              <a:rPr lang="cs-CZ" smtClean="0"/>
              <a:t>‹#›</a:t>
            </a:fld>
            <a:endParaRPr lang="cs-CZ"/>
          </a:p>
        </p:txBody>
      </p:sp>
    </p:spTree>
    <p:extLst>
      <p:ext uri="{BB962C8B-B14F-4D97-AF65-F5344CB8AC3E}">
        <p14:creationId xmlns:p14="http://schemas.microsoft.com/office/powerpoint/2010/main" val="88209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41954-6676-47C0-97B7-6E9029AC14D7}" type="datetimeFigureOut">
              <a:rPr lang="cs-CZ" smtClean="0"/>
              <a:t>18.12.2018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D5E5B-14CE-40D2-B968-E3C051AC7FAD}" type="slidenum">
              <a:rPr lang="cs-CZ" smtClean="0"/>
              <a:t>‹#›</a:t>
            </a:fld>
            <a:endParaRPr lang="cs-CZ"/>
          </a:p>
        </p:txBody>
      </p:sp>
    </p:spTree>
    <p:extLst>
      <p:ext uri="{BB962C8B-B14F-4D97-AF65-F5344CB8AC3E}">
        <p14:creationId xmlns:p14="http://schemas.microsoft.com/office/powerpoint/2010/main" val="4046108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8310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958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62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145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266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393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362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93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731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7382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262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307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1" cy="6858001"/>
          </a:xfrm>
          <a:prstGeom prst="rect">
            <a:avLst/>
          </a:prstGeom>
        </p:spPr>
      </p:pic>
    </p:spTree>
    <p:extLst>
      <p:ext uri="{BB962C8B-B14F-4D97-AF65-F5344CB8AC3E}">
        <p14:creationId xmlns:p14="http://schemas.microsoft.com/office/powerpoint/2010/main" val="323301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858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702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848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716"/>
            <a:ext cx="12192000" cy="6858000"/>
          </a:xfrm>
          <a:prstGeom prst="rect">
            <a:avLst/>
          </a:prstGeom>
        </p:spPr>
      </p:pic>
    </p:spTree>
    <p:extLst>
      <p:ext uri="{BB962C8B-B14F-4D97-AF65-F5344CB8AC3E}">
        <p14:creationId xmlns:p14="http://schemas.microsoft.com/office/powerpoint/2010/main" val="323811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528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935500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3188</Words>
  <Application>Microsoft Office PowerPoint</Application>
  <PresentationFormat>Širokoúhlá obrazovka</PresentationFormat>
  <Paragraphs>195</Paragraphs>
  <Slides>19</Slides>
  <Notes>19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Calibri Light</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NKU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TRÁVNÍČKOVÁ Sandra</dc:creator>
  <cp:lastModifiedBy>MOLNÁROVÁ Markéta</cp:lastModifiedBy>
  <cp:revision>10</cp:revision>
  <dcterms:created xsi:type="dcterms:W3CDTF">2018-10-24T08:27:24Z</dcterms:created>
  <dcterms:modified xsi:type="dcterms:W3CDTF">2018-12-18T09:27:15Z</dcterms:modified>
</cp:coreProperties>
</file>